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G" ContentType="image/jpeg"/>
  <Default Extension="jpeg" ContentType="image/jpeg"/>
  <Default Extension="emf" ContentType="image/x-emf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3"/>
  </p:notesMasterIdLst>
  <p:handoutMasterIdLst>
    <p:handoutMasterId r:id="rId34"/>
  </p:handoutMasterIdLst>
  <p:sldIdLst>
    <p:sldId id="653" r:id="rId3"/>
    <p:sldId id="880" r:id="rId4"/>
    <p:sldId id="881" r:id="rId5"/>
    <p:sldId id="882" r:id="rId6"/>
    <p:sldId id="883" r:id="rId7"/>
    <p:sldId id="886" r:id="rId8"/>
    <p:sldId id="887" r:id="rId9"/>
    <p:sldId id="888" r:id="rId10"/>
    <p:sldId id="891" r:id="rId11"/>
    <p:sldId id="892" r:id="rId12"/>
    <p:sldId id="894" r:id="rId13"/>
    <p:sldId id="893" r:id="rId14"/>
    <p:sldId id="895" r:id="rId15"/>
    <p:sldId id="897" r:id="rId16"/>
    <p:sldId id="896" r:id="rId17"/>
    <p:sldId id="900" r:id="rId18"/>
    <p:sldId id="903" r:id="rId19"/>
    <p:sldId id="904" r:id="rId20"/>
    <p:sldId id="905" r:id="rId21"/>
    <p:sldId id="906" r:id="rId22"/>
    <p:sldId id="902" r:id="rId23"/>
    <p:sldId id="907" r:id="rId24"/>
    <p:sldId id="899" r:id="rId25"/>
    <p:sldId id="884" r:id="rId26"/>
    <p:sldId id="890" r:id="rId27"/>
    <p:sldId id="825" r:id="rId28"/>
    <p:sldId id="875" r:id="rId29"/>
    <p:sldId id="879" r:id="rId30"/>
    <p:sldId id="877" r:id="rId31"/>
    <p:sldId id="814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54"/>
    <p:restoredTop sz="92421" autoAdjust="0"/>
  </p:normalViewPr>
  <p:slideViewPr>
    <p:cSldViewPr snapToGrid="0" snapToObjects="1">
      <p:cViewPr>
        <p:scale>
          <a:sx n="114" d="100"/>
          <a:sy n="114" d="100"/>
        </p:scale>
        <p:origin x="2800" y="568"/>
      </p:cViewPr>
      <p:guideLst>
        <p:guide orient="horz" pos="936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theme" Target="theme/theme1.xml"/><Relationship Id="rId38" Type="http://schemas.openxmlformats.org/officeDocument/2006/relationships/tableStyles" Target="tableStyles.xml"/><Relationship Id="rId6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 haijin" userId="e7d470c6db3c30b4" providerId="LiveId" clId="{B2936A73-289D-4423-AC17-55D4329FB139}"/>
    <pc:docChg chg="undo custSel modSld">
      <pc:chgData name="lu haijin" userId="e7d470c6db3c30b4" providerId="LiveId" clId="{B2936A73-289D-4423-AC17-55D4329FB139}" dt="2018-06-05T19:06:49.821" v="71"/>
      <pc:docMkLst>
        <pc:docMk/>
      </pc:docMkLst>
      <pc:sldChg chg="modSp">
        <pc:chgData name="lu haijin" userId="e7d470c6db3c30b4" providerId="LiveId" clId="{B2936A73-289D-4423-AC17-55D4329FB139}" dt="2018-06-05T18:19:11.777" v="2" actId="27636"/>
        <pc:sldMkLst>
          <pc:docMk/>
          <pc:sldMk cId="1593420890" sldId="840"/>
        </pc:sldMkLst>
        <pc:spChg chg="mod">
          <ac:chgData name="lu haijin" userId="e7d470c6db3c30b4" providerId="LiveId" clId="{B2936A73-289D-4423-AC17-55D4329FB139}" dt="2018-06-05T18:19:11.777" v="2" actId="27636"/>
          <ac:spMkLst>
            <pc:docMk/>
            <pc:sldMk cId="1593420890" sldId="840"/>
            <ac:spMk id="3" creationId="{00000000-0000-0000-0000-000000000000}"/>
          </ac:spMkLst>
        </pc:spChg>
      </pc:sldChg>
      <pc:sldChg chg="addSp delSp modSp">
        <pc:chgData name="lu haijin" userId="e7d470c6db3c30b4" providerId="LiveId" clId="{B2936A73-289D-4423-AC17-55D4329FB139}" dt="2018-06-05T18:58:42.042" v="28" actId="1076"/>
        <pc:sldMkLst>
          <pc:docMk/>
          <pc:sldMk cId="734256433" sldId="844"/>
        </pc:sldMkLst>
        <pc:picChg chg="add mod">
          <ac:chgData name="lu haijin" userId="e7d470c6db3c30b4" providerId="LiveId" clId="{B2936A73-289D-4423-AC17-55D4329FB139}" dt="2018-06-05T18:58:42.042" v="28" actId="1076"/>
          <ac:picMkLst>
            <pc:docMk/>
            <pc:sldMk cId="734256433" sldId="844"/>
            <ac:picMk id="8" creationId="{5ACC35F9-AB1F-41D7-B0E2-D5F12571E597}"/>
          </ac:picMkLst>
        </pc:picChg>
        <pc:picChg chg="del mod">
          <ac:chgData name="lu haijin" userId="e7d470c6db3c30b4" providerId="LiveId" clId="{B2936A73-289D-4423-AC17-55D4329FB139}" dt="2018-06-05T18:20:31.966" v="17" actId="478"/>
          <ac:picMkLst>
            <pc:docMk/>
            <pc:sldMk cId="734256433" sldId="844"/>
            <ac:picMk id="11" creationId="{00000000-0000-0000-0000-000000000000}"/>
          </ac:picMkLst>
        </pc:picChg>
      </pc:sldChg>
      <pc:sldChg chg="addSp delSp modSp">
        <pc:chgData name="lu haijin" userId="e7d470c6db3c30b4" providerId="LiveId" clId="{B2936A73-289D-4423-AC17-55D4329FB139}" dt="2018-06-05T18:20:21.637" v="13" actId="1076"/>
        <pc:sldMkLst>
          <pc:docMk/>
          <pc:sldMk cId="587953290" sldId="852"/>
        </pc:sldMkLst>
        <pc:spChg chg="mod">
          <ac:chgData name="lu haijin" userId="e7d470c6db3c30b4" providerId="LiveId" clId="{B2936A73-289D-4423-AC17-55D4329FB139}" dt="2018-06-05T18:20:21.637" v="13" actId="1076"/>
          <ac:spMkLst>
            <pc:docMk/>
            <pc:sldMk cId="587953290" sldId="852"/>
            <ac:spMk id="22" creationId="{00000000-0000-0000-0000-000000000000}"/>
          </ac:spMkLst>
        </pc:spChg>
        <pc:picChg chg="add mod modCrop">
          <ac:chgData name="lu haijin" userId="e7d470c6db3c30b4" providerId="LiveId" clId="{B2936A73-289D-4423-AC17-55D4329FB139}" dt="2018-06-05T18:20:16.980" v="7" actId="1076"/>
          <ac:picMkLst>
            <pc:docMk/>
            <pc:sldMk cId="587953290" sldId="852"/>
            <ac:picMk id="8" creationId="{39140BB5-6DC0-4CF0-9C7D-8D80CF0BF694}"/>
          </ac:picMkLst>
        </pc:picChg>
        <pc:picChg chg="del">
          <ac:chgData name="lu haijin" userId="e7d470c6db3c30b4" providerId="LiveId" clId="{B2936A73-289D-4423-AC17-55D4329FB139}" dt="2018-06-05T18:19:06.034" v="0" actId="478"/>
          <ac:picMkLst>
            <pc:docMk/>
            <pc:sldMk cId="587953290" sldId="852"/>
            <ac:picMk id="17" creationId="{00000000-0000-0000-0000-000000000000}"/>
          </ac:picMkLst>
        </pc:picChg>
      </pc:sldChg>
      <pc:sldChg chg="addSp delSp modSp">
        <pc:chgData name="lu haijin" userId="e7d470c6db3c30b4" providerId="LiveId" clId="{B2936A73-289D-4423-AC17-55D4329FB139}" dt="2018-06-05T19:02:13.051" v="44" actId="1076"/>
        <pc:sldMkLst>
          <pc:docMk/>
          <pc:sldMk cId="220310244" sldId="868"/>
        </pc:sldMkLst>
        <pc:picChg chg="add mod">
          <ac:chgData name="lu haijin" userId="e7d470c6db3c30b4" providerId="LiveId" clId="{B2936A73-289D-4423-AC17-55D4329FB139}" dt="2018-06-05T19:00:41.826" v="36" actId="1076"/>
          <ac:picMkLst>
            <pc:docMk/>
            <pc:sldMk cId="220310244" sldId="868"/>
            <ac:picMk id="7" creationId="{86768316-2D5F-40AA-9C1B-467BCFB577AE}"/>
          </ac:picMkLst>
        </pc:picChg>
        <pc:picChg chg="add del mod">
          <ac:chgData name="lu haijin" userId="e7d470c6db3c30b4" providerId="LiveId" clId="{B2936A73-289D-4423-AC17-55D4329FB139}" dt="2018-06-05T19:00:53.199" v="38" actId="478"/>
          <ac:picMkLst>
            <pc:docMk/>
            <pc:sldMk cId="220310244" sldId="868"/>
            <ac:picMk id="9" creationId="{40AEE694-0360-4BC2-B3FA-8E3F15791139}"/>
          </ac:picMkLst>
        </pc:picChg>
        <pc:picChg chg="add del mod">
          <ac:chgData name="lu haijin" userId="e7d470c6db3c30b4" providerId="LiveId" clId="{B2936A73-289D-4423-AC17-55D4329FB139}" dt="2018-06-05T19:01:09.608" v="40" actId="478"/>
          <ac:picMkLst>
            <pc:docMk/>
            <pc:sldMk cId="220310244" sldId="868"/>
            <ac:picMk id="11" creationId="{9DACD8B5-4974-4DAC-AB04-BF4E6EDC2753}"/>
          </ac:picMkLst>
        </pc:picChg>
        <pc:picChg chg="del">
          <ac:chgData name="lu haijin" userId="e7d470c6db3c30b4" providerId="LiveId" clId="{B2936A73-289D-4423-AC17-55D4329FB139}" dt="2018-06-05T18:59:08.982" v="32" actId="478"/>
          <ac:picMkLst>
            <pc:docMk/>
            <pc:sldMk cId="220310244" sldId="868"/>
            <ac:picMk id="13" creationId="{00000000-0000-0000-0000-000000000000}"/>
          </ac:picMkLst>
        </pc:picChg>
        <pc:picChg chg="del">
          <ac:chgData name="lu haijin" userId="e7d470c6db3c30b4" providerId="LiveId" clId="{B2936A73-289D-4423-AC17-55D4329FB139}" dt="2018-06-05T18:59:07.560" v="31" actId="478"/>
          <ac:picMkLst>
            <pc:docMk/>
            <pc:sldMk cId="220310244" sldId="868"/>
            <ac:picMk id="15" creationId="{00000000-0000-0000-0000-000000000000}"/>
          </ac:picMkLst>
        </pc:picChg>
        <pc:picChg chg="add mod">
          <ac:chgData name="lu haijin" userId="e7d470c6db3c30b4" providerId="LiveId" clId="{B2936A73-289D-4423-AC17-55D4329FB139}" dt="2018-06-05T19:02:13.051" v="44" actId="1076"/>
          <ac:picMkLst>
            <pc:docMk/>
            <pc:sldMk cId="220310244" sldId="868"/>
            <ac:picMk id="17" creationId="{B6BBB413-C162-4C40-87E0-B8E3AFB8FCA6}"/>
          </ac:picMkLst>
        </pc:picChg>
      </pc:sldChg>
      <pc:sldChg chg="addSp modSp">
        <pc:chgData name="lu haijin" userId="e7d470c6db3c30b4" providerId="LiveId" clId="{B2936A73-289D-4423-AC17-55D4329FB139}" dt="2018-06-05T19:02:32.037" v="45" actId="1076"/>
        <pc:sldMkLst>
          <pc:docMk/>
          <pc:sldMk cId="110843056" sldId="870"/>
        </pc:sldMkLst>
        <pc:spChg chg="mod">
          <ac:chgData name="lu haijin" userId="e7d470c6db3c30b4" providerId="LiveId" clId="{B2936A73-289D-4423-AC17-55D4329FB139}" dt="2018-06-05T18:22:31.203" v="24" actId="1076"/>
          <ac:spMkLst>
            <pc:docMk/>
            <pc:sldMk cId="110843056" sldId="870"/>
            <ac:spMk id="12" creationId="{00000000-0000-0000-0000-000000000000}"/>
          </ac:spMkLst>
        </pc:spChg>
        <pc:picChg chg="add mod">
          <ac:chgData name="lu haijin" userId="e7d470c6db3c30b4" providerId="LiveId" clId="{B2936A73-289D-4423-AC17-55D4329FB139}" dt="2018-06-05T18:22:33.719" v="25" actId="1076"/>
          <ac:picMkLst>
            <pc:docMk/>
            <pc:sldMk cId="110843056" sldId="870"/>
            <ac:picMk id="9" creationId="{FD35B27F-D7B1-4984-AF37-E230A0F053D7}"/>
          </ac:picMkLst>
        </pc:picChg>
        <pc:picChg chg="add mod">
          <ac:chgData name="lu haijin" userId="e7d470c6db3c30b4" providerId="LiveId" clId="{B2936A73-289D-4423-AC17-55D4329FB139}" dt="2018-06-05T19:02:32.037" v="45" actId="1076"/>
          <ac:picMkLst>
            <pc:docMk/>
            <pc:sldMk cId="110843056" sldId="870"/>
            <ac:picMk id="13" creationId="{C67C0594-3A32-4D4A-9621-B0F06B228D0F}"/>
          </ac:picMkLst>
        </pc:picChg>
      </pc:sldChg>
      <pc:sldChg chg="addSp delSp modSp">
        <pc:chgData name="lu haijin" userId="e7d470c6db3c30b4" providerId="LiveId" clId="{B2936A73-289D-4423-AC17-55D4329FB139}" dt="2018-06-05T19:06:49.821" v="71"/>
        <pc:sldMkLst>
          <pc:docMk/>
          <pc:sldMk cId="1589014190" sldId="871"/>
        </pc:sldMkLst>
        <pc:spChg chg="mod">
          <ac:chgData name="lu haijin" userId="e7d470c6db3c30b4" providerId="LiveId" clId="{B2936A73-289D-4423-AC17-55D4329FB139}" dt="2018-06-05T19:06:49.821" v="71"/>
          <ac:spMkLst>
            <pc:docMk/>
            <pc:sldMk cId="1589014190" sldId="871"/>
            <ac:spMk id="22" creationId="{00000000-0000-0000-0000-000000000000}"/>
          </ac:spMkLst>
        </pc:spChg>
        <pc:picChg chg="add mod">
          <ac:chgData name="lu haijin" userId="e7d470c6db3c30b4" providerId="LiveId" clId="{B2936A73-289D-4423-AC17-55D4329FB139}" dt="2018-06-05T19:06:47.259" v="65" actId="1076"/>
          <ac:picMkLst>
            <pc:docMk/>
            <pc:sldMk cId="1589014190" sldId="871"/>
            <ac:picMk id="13" creationId="{444F8C9C-F67E-4FE0-AF99-945850258873}"/>
          </ac:picMkLst>
        </pc:picChg>
        <pc:picChg chg="del">
          <ac:chgData name="lu haijin" userId="e7d470c6db3c30b4" providerId="LiveId" clId="{B2936A73-289D-4423-AC17-55D4329FB139}" dt="2018-06-05T19:06:44.571" v="63" actId="478"/>
          <ac:picMkLst>
            <pc:docMk/>
            <pc:sldMk cId="1589014190" sldId="871"/>
            <ac:picMk id="17" creationId="{00000000-0000-0000-0000-000000000000}"/>
          </ac:picMkLst>
        </pc:picChg>
      </pc:sldChg>
      <pc:sldChg chg="addSp delSp modSp">
        <pc:chgData name="lu haijin" userId="e7d470c6db3c30b4" providerId="LiveId" clId="{B2936A73-289D-4423-AC17-55D4329FB139}" dt="2018-06-05T19:06:41.227" v="62"/>
        <pc:sldMkLst>
          <pc:docMk/>
          <pc:sldMk cId="1021133227" sldId="873"/>
        </pc:sldMkLst>
        <pc:spChg chg="mod">
          <ac:chgData name="lu haijin" userId="e7d470c6db3c30b4" providerId="LiveId" clId="{B2936A73-289D-4423-AC17-55D4329FB139}" dt="2018-06-05T19:06:38.398" v="58" actId="20577"/>
          <ac:spMkLst>
            <pc:docMk/>
            <pc:sldMk cId="1021133227" sldId="873"/>
            <ac:spMk id="15" creationId="{00000000-0000-0000-0000-000000000000}"/>
          </ac:spMkLst>
        </pc:spChg>
        <pc:picChg chg="add del mod">
          <ac:chgData name="lu haijin" userId="e7d470c6db3c30b4" providerId="LiveId" clId="{B2936A73-289D-4423-AC17-55D4329FB139}" dt="2018-06-05T19:06:41.227" v="62"/>
          <ac:picMkLst>
            <pc:docMk/>
            <pc:sldMk cId="1021133227" sldId="873"/>
            <ac:picMk id="11" creationId="{D83AB3D2-88BA-4300-B06B-D4E8F7AF11AA}"/>
          </ac:picMkLst>
        </pc:picChg>
        <pc:picChg chg="add del mod">
          <ac:chgData name="lu haijin" userId="e7d470c6db3c30b4" providerId="LiveId" clId="{B2936A73-289D-4423-AC17-55D4329FB139}" dt="2018-06-05T19:06:40.618" v="61" actId="1076"/>
          <ac:picMkLst>
            <pc:docMk/>
            <pc:sldMk cId="1021133227" sldId="873"/>
            <ac:picMk id="14" creationId="{00000000-0000-0000-0000-000000000000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Relationship Id="rId2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Relationship Id="rId2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Relationship Id="rId2" Type="http://schemas.openxmlformats.org/officeDocument/2006/relationships/image" Target="../media/image30.emf"/><Relationship Id="rId3" Type="http://schemas.openxmlformats.org/officeDocument/2006/relationships/image" Target="../media/image3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17C0E-6EEC-BD4A-BA9E-B2A266627660}" type="datetimeFigureOut">
              <a:rPr lang="en-US" smtClean="0"/>
              <a:t>8/1/18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45E28D-9D7C-9C4A-8818-DD96B752D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5129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297F1-C668-A44E-AB24-8A87885FAA0E}" type="datetimeFigureOut">
              <a:rPr lang="en-US" smtClean="0"/>
              <a:t>8/1/18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2E3D6-58A6-4745-9CC3-003BED313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5962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8C19A47-1275-2D45-85AD-B036BC0CA712}" type="slidenum">
              <a:rPr lang="zh-TW" altLang="en-US" sz="1200">
                <a:latin typeface="Calibri" charset="0"/>
                <a:ea typeface="新細明體" charset="0"/>
                <a:cs typeface="新細明體" charset="0"/>
              </a:rPr>
              <a:pPr eaLnBrk="1" hangingPunct="1"/>
              <a:t>1</a:t>
            </a:fld>
            <a:endParaRPr lang="en-US" altLang="zh-TW" sz="1200">
              <a:latin typeface="Calibri" charset="0"/>
              <a:ea typeface="新細明體" charset="0"/>
              <a:cs typeface="新細明體" charset="0"/>
            </a:endParaRPr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zh-TW" smtClean="0">
                <a:latin typeface="Times New Roman" charset="0"/>
                <a:ea typeface="PMingLiU" charset="0"/>
                <a:cs typeface="PMingLiU" charset="0"/>
              </a:rPr>
              <a:t>Add CMG logo????</a:t>
            </a:r>
            <a:endParaRPr lang="zh-TW" altLang="en-US" dirty="0">
              <a:latin typeface="Times New Roman" charset="0"/>
              <a:ea typeface="PMingLiU" charset="0"/>
              <a:cs typeface="PMingLiU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3591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DA1DD01-3165-A645-950A-A3E29C90D257}" type="slidenum">
              <a:rPr lang="en-US" sz="1300"/>
              <a:pPr eaLnBrk="1" hangingPunct="1"/>
              <a:t>12</a:t>
            </a:fld>
            <a:endParaRPr lang="en-US" sz="1300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669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Mining</a:t>
            </a:r>
            <a:r>
              <a:rPr lang="en-US" baseline="0" dirty="0"/>
              <a:t> estimate:</a:t>
            </a:r>
          </a:p>
          <a:p>
            <a:r>
              <a:rPr lang="en-US" baseline="0" dirty="0"/>
              <a:t>---------------------------</a:t>
            </a:r>
          </a:p>
          <a:p>
            <a:r>
              <a:rPr lang="en-US" baseline="0" dirty="0"/>
              <a:t>10 impurities in each host = 10*60 = 600, x 3 structures = 1800</a:t>
            </a:r>
          </a:p>
          <a:p>
            <a:endParaRPr lang="en-US" dirty="0"/>
          </a:p>
          <a:p>
            <a:r>
              <a:rPr lang="en-US" dirty="0"/>
              <a:t>Full database estimate:</a:t>
            </a:r>
          </a:p>
          <a:p>
            <a:r>
              <a:rPr lang="en-US" dirty="0"/>
              <a:t>---------------------------------</a:t>
            </a:r>
          </a:p>
          <a:p>
            <a:r>
              <a:rPr lang="en-US" dirty="0"/>
              <a:t>60 feasible elements as</a:t>
            </a:r>
            <a:r>
              <a:rPr lang="en-US" baseline="0" dirty="0"/>
              <a:t> hosts * 60 feasible elements as solutes in each = 3600 systems (also self-diffusion)</a:t>
            </a:r>
          </a:p>
          <a:p>
            <a:r>
              <a:rPr lang="en-US" baseline="0" dirty="0"/>
              <a:t>3600 systems x 3 host structures = 10,800 total alloys</a:t>
            </a:r>
          </a:p>
          <a:p>
            <a:r>
              <a:rPr lang="en-US" baseline="0" dirty="0"/>
              <a:t>10,800 – 1800 = 9,000 missing alloys</a:t>
            </a:r>
            <a:endParaRPr lang="en-US" dirty="0"/>
          </a:p>
          <a:p>
            <a:endParaRPr lang="en-US" dirty="0"/>
          </a:p>
          <a:p>
            <a:r>
              <a:rPr lang="en-US" dirty="0"/>
              <a:t>Diffusion database size:</a:t>
            </a:r>
          </a:p>
          <a:p>
            <a:r>
              <a:rPr lang="en-US" dirty="0"/>
              <a:t>---------------------------------</a:t>
            </a:r>
          </a:p>
          <a:p>
            <a:r>
              <a:rPr lang="en-US" dirty="0" err="1"/>
              <a:t>Smithells</a:t>
            </a:r>
            <a:r>
              <a:rPr lang="en-US" baseline="0" dirty="0"/>
              <a:t> Metal Reference Book</a:t>
            </a:r>
          </a:p>
          <a:p>
            <a:r>
              <a:rPr lang="en-US" baseline="0" dirty="0"/>
              <a:t>Table 13.2 for experimental tracer impurity diffusion in metals has ~ 900 alloys</a:t>
            </a:r>
          </a:p>
          <a:p>
            <a:r>
              <a:rPr lang="en-US" baseline="0" dirty="0"/>
              <a:t>Table 13.4 for experimental chemical diffusion coefficients has ~700 alloys, although some alloys have different concentrations (not dilute alloys)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Gale, W. F, and T. C. </a:t>
            </a:r>
            <a:r>
              <a:rPr lang="en-US" dirty="0" err="1"/>
              <a:t>Totemeier</a:t>
            </a:r>
            <a:r>
              <a:rPr lang="en-US" dirty="0"/>
              <a:t> (</a:t>
            </a:r>
            <a:r>
              <a:rPr lang="en-US" dirty="0" err="1"/>
              <a:t>eds</a:t>
            </a:r>
            <a:r>
              <a:rPr lang="en-US" dirty="0"/>
              <a:t>). </a:t>
            </a:r>
            <a:r>
              <a:rPr lang="en-US" dirty="0" err="1"/>
              <a:t>Smithells</a:t>
            </a:r>
            <a:r>
              <a:rPr lang="en-US" dirty="0"/>
              <a:t> Metals Reference Book, Eighth Edition. Butterworth-Heinemann. © 2004. Books24x7. &lt;http://common.books24x7.com.ezproxy.library.wisc.edu/</a:t>
            </a:r>
            <a:r>
              <a:rPr lang="en-US" dirty="0" err="1"/>
              <a:t>toc.aspx?bookid</a:t>
            </a:r>
            <a:r>
              <a:rPr lang="en-US" dirty="0"/>
              <a:t>=25368&gt; (accessed August 13, 2015)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CPU hours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---------------------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Average CPU hours NOT counting any OUTCAR restarts</a:t>
            </a:r>
            <a:r>
              <a:rPr lang="en-US" baseline="0" dirty="0"/>
              <a:t> was 6000 per system (Fe host)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Adding all restarts and checkpoints as well as host variation easily puts estimated CPUs at 10000 per system.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4724D-C73E-A545-B84C-D1427AD8CAE5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320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 how RF DTs does regression </a:t>
            </a:r>
            <a:r>
              <a:rPr lang="mr-IN" dirty="0"/>
              <a:t>–</a:t>
            </a:r>
            <a:r>
              <a:rPr lang="en-US" baseline="0" dirty="0"/>
              <a:t> DONE.  </a:t>
            </a:r>
            <a:endParaRPr lang="en-US" baseline="0" dirty="0" smtClean="0"/>
          </a:p>
          <a:p>
            <a:r>
              <a:rPr lang="en-US" baseline="0" dirty="0" smtClean="0"/>
              <a:t>Use </a:t>
            </a:r>
            <a:r>
              <a:rPr lang="en-US" baseline="0" dirty="0" err="1" smtClean="0"/>
              <a:t>Scikitlearn</a:t>
            </a:r>
            <a:r>
              <a:rPr lang="en-US" baseline="0" dirty="0" smtClean="0"/>
              <a:t>.</a:t>
            </a:r>
            <a:endParaRPr lang="en-US" dirty="0"/>
          </a:p>
          <a:p>
            <a:endParaRPr lang="en-US" dirty="0"/>
          </a:p>
          <a:p>
            <a:r>
              <a:rPr lang="en-US" dirty="0"/>
              <a:t>How are descriptors set: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Take arithmetic average of elements in composition</a:t>
            </a:r>
            <a:r>
              <a:rPr lang="en-US" dirty="0"/>
              <a:t/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Take composition-weighted average of elements in composition</a:t>
            </a:r>
            <a:r>
              <a:rPr lang="en-US" dirty="0"/>
              <a:t/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Take max value of descriptor for elements in composition</a:t>
            </a:r>
            <a:r>
              <a:rPr lang="en-US" dirty="0"/>
              <a:t/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Take min value of descriptor for elements in composition</a:t>
            </a:r>
            <a:r>
              <a:rPr lang="en-US" dirty="0"/>
              <a:t/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Take difference (max-min) of descriptors for elements in composition</a:t>
            </a:r>
            <a:r>
              <a:rPr lang="en-US" dirty="0"/>
              <a:t/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List descriptors for elements decomposed by site. For example, in AA'BX3 perovskite, elemental descriptors will be listed for the element present at A, A', B and X, separately. We also have a feature where the user simply inputs their composition list of elements decomposed by site, and MASTML automatically builds the full material composition and generates all the above descriptors.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What</a:t>
            </a:r>
            <a:r>
              <a:rPr lang="en-US" baseline="0" dirty="0"/>
              <a:t> descriptors are most important: At #, size measures, </a:t>
            </a:r>
            <a:r>
              <a:rPr lang="en-US" baseline="0" dirty="0" err="1"/>
              <a:t>Tmelt</a:t>
            </a:r>
            <a:r>
              <a:rPr lang="en-US" baseline="0" dirty="0"/>
              <a:t>, some elect structure (Np valence electrons).  Some that make little sense, </a:t>
            </a:r>
            <a:r>
              <a:rPr lang="en-US" baseline="0" dirty="0" err="1"/>
              <a:t>eg</a:t>
            </a:r>
            <a:r>
              <a:rPr lang="en-US" baseline="0" dirty="0"/>
              <a:t>, “Is X Hexagonal structure”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2E3D6-58A6-4745-9CC3-003BED3139A8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180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2E3D6-58A6-4745-9CC3-003BED3139A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606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HERE???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E4B45-540F-D04F-BE21-37FE6F4AE7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469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EEEA8F5-171E-884B-ACE6-2D0E2C36446A}" type="slidenum">
              <a:rPr lang="en-US" sz="1300"/>
              <a:pPr eaLnBrk="1" hangingPunct="1"/>
              <a:t>25</a:t>
            </a:fld>
            <a:endParaRPr lang="en-US" sz="1300"/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8417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people</a:t>
            </a:r>
            <a:r>
              <a:rPr lang="en-US" baseline="0" dirty="0"/>
              <a:t> to grow parallel efforts at other schools to create a community.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9CCDB-7E48-C949-A171-FCB5F4D9C49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436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Figure 2: Publications per year in materials informatics (Web of Science search of ("Machine Learning" or "artificial intelligence" or “Informatics”) and ("materials science" or "materials engineering"), with some errors corrected.</a:t>
            </a:r>
          </a:p>
          <a:p>
            <a:r>
              <a:rPr lang="en-US" sz="1000" dirty="0"/>
              <a:t> </a:t>
            </a:r>
          </a:p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2E3D6-58A6-4745-9CC3-003BED3139A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7795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2E3D6-58A6-4745-9CC3-003BED3139A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878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FDEEA-29AE-F24B-89DC-EB0B75D9711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644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A6A5C8A-1493-574D-9574-D033873E16DD}" type="slidenum">
              <a:rPr lang="en-US" sz="1300"/>
              <a:pPr eaLnBrk="1" hangingPunct="1"/>
              <a:t>3</a:t>
            </a:fld>
            <a:endParaRPr lang="en-US" sz="1300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271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D705BFC-EB66-654D-A74F-EB3B1113D27F}" type="slidenum">
              <a:rPr lang="en-US" sz="1300">
                <a:solidFill>
                  <a:srgbClr val="000000"/>
                </a:solidFill>
              </a:rPr>
              <a:pPr eaLnBrk="1" hangingPunct="1"/>
              <a:t>4</a:t>
            </a:fld>
            <a:endParaRPr lang="en-US" sz="1300">
              <a:solidFill>
                <a:srgbClr val="000000"/>
              </a:solidFill>
            </a:endParaRPr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394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415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74456" indent="-297868" defTabSz="966415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91470" indent="-238294" defTabSz="966415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68058" indent="-238294" defTabSz="966415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144647" indent="-238294" defTabSz="966415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621235" indent="-238294" defTabSz="96641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97823" indent="-238294" defTabSz="96641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574411" indent="-238294" defTabSz="96641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051000" indent="-238294" defTabSz="96641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4B612F1-1655-EA41-B32D-1213C301D902}" type="slidenum">
              <a:rPr lang="en-US" sz="1300">
                <a:solidFill>
                  <a:srgbClr val="000000"/>
                </a:solidFill>
              </a:rPr>
              <a:pPr eaLnBrk="1" hangingPunct="1"/>
              <a:t>5</a:t>
            </a:fld>
            <a:endParaRPr lang="en-US" sz="1300">
              <a:solidFill>
                <a:srgbClr val="000000"/>
              </a:solidFill>
            </a:endParaRPr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089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0508734-5F27-F844-9416-AC463535352C}" type="slidenum">
              <a:rPr lang="en-US" sz="1300"/>
              <a:pPr eaLnBrk="1" hangingPunct="1"/>
              <a:t>6</a:t>
            </a:fld>
            <a:endParaRPr lang="en-US" sz="1300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74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FB680DC-E7C7-374B-AB15-C055F04D1C6D}" type="slidenum">
              <a:rPr lang="en-US" sz="1300"/>
              <a:pPr eaLnBrk="1" hangingPunct="1"/>
              <a:t>7</a:t>
            </a:fld>
            <a:endParaRPr lang="en-US" sz="1300"/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819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FB680DC-E7C7-374B-AB15-C055F04D1C6D}" type="slidenum">
              <a:rPr lang="en-US" sz="1300"/>
              <a:pPr eaLnBrk="1" hangingPunct="1"/>
              <a:t>8</a:t>
            </a:fld>
            <a:endParaRPr lang="en-US" sz="1300"/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393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CFB40AE-E962-1846-BE78-A18C570A07F5}" type="slidenum">
              <a:rPr lang="en-US" sz="1300"/>
              <a:pPr eaLnBrk="1" hangingPunct="1"/>
              <a:t>9</a:t>
            </a:fld>
            <a:endParaRPr lang="en-US" sz="13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912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62A60E4-298C-1641-A084-AB8111BB7B81}" type="slidenum">
              <a:rPr lang="en-US" sz="1300"/>
              <a:pPr eaLnBrk="1" hangingPunct="1"/>
              <a:t>10</a:t>
            </a:fld>
            <a:endParaRPr lang="en-US" sz="1300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628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6A8FD-FA4D-294B-9192-AAD4F1CEB44A}" type="datetime1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5DBDF-0DC9-BA4C-A63F-3939D45DC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101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2E6D0-F9CD-6746-8D4C-38239CC29393}" type="datetime1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5DBDF-0DC9-BA4C-A63F-3939D45DC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72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F5830-74FC-724A-97C1-958415C3E7F2}" type="datetime1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5DBDF-0DC9-BA4C-A63F-3939D45DC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728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Intro to Atomistic Modeling, F12 (UW – Madison, MS&amp;E 560) 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C71536FA-7F06-014C-88B5-F1017E1BE27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Intro to Atomistic Modeling, F12 (UW – Madison, MS&amp;E 560) 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F6C89A6D-37D7-2F4D-88C5-8A6CFF5DA47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Intro to Atomistic Modeling, F12 (UW – Madison, MS&amp;E 560) 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F021A673-1AE7-9046-BBD1-0D1F6FFF7DB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Intro to Atomistic Modeling, F12 (UW – Madison, MS&amp;E 560) 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76575615-9DEB-E441-913C-E2A2CBD33EC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Intro to Atomistic Modeling, F12 (UW – Madison, MS&amp;E 560) 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45062760-AF99-6548-865C-CF579557CB8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Intro to Atomistic Modeling, F12 (UW – Madison, MS&amp;E 560) 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22D9D501-C5A1-E44E-8878-2B95C8729EE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Intro to Atomistic Modeling, F12 (UW – Madison, MS&amp;E 560) 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99CC7EDB-8A7B-F24D-9275-8EA262B56C0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Intro to Atomistic Modeling, F12 (UW – Madison, MS&amp;E 560) 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8AB81101-7279-6D43-93EF-C670A28407B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6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  <a:lvl4pPr>
              <a:spcBef>
                <a:spcPts val="600"/>
              </a:spcBef>
              <a:defRPr/>
            </a:lvl4pPr>
            <a:lvl5pPr>
              <a:spcBef>
                <a:spcPts val="6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F8F85-E0B1-154C-9F48-163934B1CCDA}" type="datetime1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5DBDF-0DC9-BA4C-A63F-3939D45DC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074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Intro to Atomistic Modeling, F12 (UW – Madison, MS&amp;E 560) 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9D1E6D69-AD9F-8743-9F2E-7A88D6A1CA4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Intro to Atomistic Modeling, F12 (UW – Madison, MS&amp;E 560) 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2E3AAB68-67BB-7E4B-BFED-8C87E3889CF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1261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1261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Intro to Atomistic Modeling, F12 (UW – Madison, MS&amp;E 560) 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64522BBC-373E-064B-A6D2-0AE69867FDC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5432E-1265-504E-8852-E878484CEFF1}" type="datetime1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5DBDF-0DC9-BA4C-A63F-3939D45DC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153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01525-98D4-E543-B2D2-79FB5B228B11}" type="datetime1">
              <a:rPr lang="en-US" smtClean="0"/>
              <a:t>8/1/18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5DBDF-0DC9-BA4C-A63F-3939D45DC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952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E2B95-81B8-024F-95CC-96D0E79396C8}" type="datetime1">
              <a:rPr lang="en-US" smtClean="0"/>
              <a:t>8/1/18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5DBDF-0DC9-BA4C-A63F-3939D45DC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580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87B55-7F63-FA41-9D56-66CEB44F9788}" type="datetime1">
              <a:rPr lang="en-US" smtClean="0"/>
              <a:t>8/1/18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5DBDF-0DC9-BA4C-A63F-3939D45DC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47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52175-0688-3F45-BD49-4BD5F3C286D0}" type="datetime1">
              <a:rPr lang="en-US" smtClean="0"/>
              <a:t>8/1/18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5DBDF-0DC9-BA4C-A63F-3939D45DC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848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C1919-8D3B-7141-B056-F514C3FE678A}" type="datetime1">
              <a:rPr lang="en-US" smtClean="0"/>
              <a:t>8/1/18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5DBDF-0DC9-BA4C-A63F-3939D45DC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898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9D8F-BC25-2944-869C-300AADC79200}" type="datetime1">
              <a:rPr lang="en-US" smtClean="0"/>
              <a:t>8/1/18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5DBDF-0DC9-BA4C-A63F-3939D45DC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580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6040"/>
            <a:ext cx="8229600" cy="4750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087E7-C285-2E49-A820-5AC5BE4E47BA}" type="datetime1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5DBDF-0DC9-BA4C-A63F-3939D45DC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010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ts val="4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4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4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4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4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0255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78063" y="6400800"/>
            <a:ext cx="4581525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smtClean="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Intro to Atomistic Modeling, F12 (UW – Madison, MS&amp;E 560) </a:t>
            </a: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429EB060-B397-9F46-A032-70E05BBADBF3}" type="slidenum">
              <a:rPr lang="en-US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384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pitchFamily="-110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pitchFamily="-110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pitchFamily="-110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pitchFamily="-110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pitchFamily="-110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pitchFamily="-110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pitchFamily="-110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pitchFamily="-110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0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pitchFamily="-110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pitchFamily="-110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ＭＳ Ｐゴシック" pitchFamily="-110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ＭＳ Ｐゴシック" pitchFamily="-110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ＭＳ Ｐゴシック" pitchFamily="-110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ＭＳ Ｐゴシック" pitchFamily="-110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s://www.nanocenter.umd.edu/events/mlmr/program/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brainpop.com/games/atomtouch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materialsproject.org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iffusiondata.materialshub.org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bucket.org/wolverton/magpie" TargetMode="External"/><Relationship Id="rId4" Type="http://schemas.openxmlformats.org/officeDocument/2006/relationships/hyperlink" Target="http://oqmd.org/static/analytics/magpie/doc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hyperlink" Target="https://github.com/uw-cmg/MAST-ML" TargetMode="External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hyperlink" Target="https://github.com/uw-cmg/MAST-ML" TargetMode="External"/><Relationship Id="rId5" Type="http://schemas.openxmlformats.org/officeDocument/2006/relationships/hyperlink" Target="https://skunkworks.engr.wisc.edu/" TargetMode="External"/><Relationship Id="rId6" Type="http://schemas.openxmlformats.org/officeDocument/2006/relationships/image" Target="../media/image20.jpe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emf"/><Relationship Id="rId5" Type="http://schemas.openxmlformats.org/officeDocument/2006/relationships/image" Target="../media/image24.jpg"/><Relationship Id="rId6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diffusiondata.materialshub.org/" TargetMode="External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29.e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30.emf"/><Relationship Id="rId7" Type="http://schemas.openxmlformats.org/officeDocument/2006/relationships/oleObject" Target="../embeddings/oleObject7.bin"/><Relationship Id="rId8" Type="http://schemas.openxmlformats.org/officeDocument/2006/relationships/image" Target="../media/image31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4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5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6.w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7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1" descr="best_worst_overlay"/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l="8497" t="4993" r="38110" b="19869"/>
          <a:stretch/>
        </p:blipFill>
        <p:spPr>
          <a:xfrm>
            <a:off x="0" y="174272"/>
            <a:ext cx="9151243" cy="6182078"/>
          </a:xfrm>
          <a:prstGeom prst="rect">
            <a:avLst/>
          </a:prstGeom>
          <a:effectLst/>
        </p:spPr>
      </p:pic>
      <p:sp>
        <p:nvSpPr>
          <p:cNvPr id="18434" name="Slide Number Placeholder 6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20DBD5F-87A6-CA48-B031-89065752708C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1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76200"/>
            <a:ext cx="7924800" cy="1676400"/>
          </a:xfrm>
          <a:noFill/>
        </p:spPr>
        <p:txBody>
          <a:bodyPr>
            <a:normAutofit/>
          </a:bodyPr>
          <a:lstStyle/>
          <a:p>
            <a:r>
              <a:rPr lang="en-US" sz="4000" b="1" dirty="0"/>
              <a:t>Density </a:t>
            </a:r>
            <a:r>
              <a:rPr lang="en-US" sz="4000" b="1" dirty="0" smtClean="0"/>
              <a:t>Functional Theory (DFT) </a:t>
            </a:r>
            <a:r>
              <a:rPr lang="en-US" sz="4000" b="1" dirty="0"/>
              <a:t>and Machine Learning</a:t>
            </a:r>
          </a:p>
        </p:txBody>
      </p:sp>
      <p:sp>
        <p:nvSpPr>
          <p:cNvPr id="18436" name="Rectangle 5"/>
          <p:cNvSpPr>
            <a:spLocks noChangeArrowheads="1"/>
          </p:cNvSpPr>
          <p:nvPr/>
        </p:nvSpPr>
        <p:spPr bwMode="auto">
          <a:xfrm>
            <a:off x="1093470" y="4774329"/>
            <a:ext cx="695706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 b="1" smtClean="0"/>
              <a:t>Machine </a:t>
            </a:r>
            <a:r>
              <a:rPr lang="en-US" sz="2000" b="1" dirty="0"/>
              <a:t>Learning for Materials Research (MLMR) &amp;</a:t>
            </a:r>
          </a:p>
          <a:p>
            <a:pPr algn="ctr"/>
            <a:r>
              <a:rPr lang="en-US" sz="2000" b="1" dirty="0"/>
              <a:t>Workshop on Machine Learning Quantum </a:t>
            </a:r>
            <a:r>
              <a:rPr lang="en-US" sz="2000" b="1" dirty="0" smtClean="0"/>
              <a:t>Materials</a:t>
            </a:r>
          </a:p>
          <a:p>
            <a:pPr algn="ctr"/>
            <a:r>
              <a:rPr lang="en-US" sz="2000" b="1" dirty="0">
                <a:hlinkClick r:id="rId4"/>
              </a:rPr>
              <a:t>https://www.nanocenter.umd.edu/events/mlmr/program</a:t>
            </a:r>
            <a:r>
              <a:rPr lang="en-US" sz="2000" b="1" dirty="0" smtClean="0">
                <a:hlinkClick r:id="rId4"/>
              </a:rPr>
              <a:t>/</a:t>
            </a:r>
            <a:endParaRPr lang="en-US" sz="2000" b="1" dirty="0"/>
          </a:p>
          <a:p>
            <a:pPr algn="ctr"/>
            <a:r>
              <a:rPr lang="en-US" sz="2000" b="1" dirty="0"/>
              <a:t>August 2, 2018</a:t>
            </a:r>
          </a:p>
        </p:txBody>
      </p:sp>
      <p:pic>
        <p:nvPicPr>
          <p:cNvPr id="18438" name="Picture 6" descr="UW_small_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863" y="5630863"/>
            <a:ext cx="1150937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AutoShape 8" descr="mage result for MRSEC WISCONSIN LOGO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5751512"/>
            <a:ext cx="1438275" cy="10001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2212" y="2609134"/>
            <a:ext cx="8099577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TW" sz="2800" b="1" dirty="0">
                <a:solidFill>
                  <a:srgbClr val="000090"/>
                </a:solidFill>
                <a:latin typeface="+mj-lt"/>
                <a:ea typeface="PMingLiU" charset="0"/>
                <a:cs typeface="PMingLiU" charset="0"/>
              </a:rPr>
              <a:t>Dane Morgan, Benjamin </a:t>
            </a:r>
            <a:r>
              <a:rPr lang="en-US" altLang="zh-TW" sz="2800" b="1" dirty="0" err="1">
                <a:solidFill>
                  <a:srgbClr val="000090"/>
                </a:solidFill>
                <a:latin typeface="+mj-lt"/>
                <a:ea typeface="PMingLiU" charset="0"/>
                <a:cs typeface="PMingLiU" charset="0"/>
              </a:rPr>
              <a:t>Afflerbach</a:t>
            </a:r>
            <a:r>
              <a:rPr lang="en-US" altLang="zh-TW" sz="2800" b="1" dirty="0">
                <a:solidFill>
                  <a:srgbClr val="000090"/>
                </a:solidFill>
                <a:latin typeface="+mj-lt"/>
                <a:ea typeface="PMingLiU" charset="0"/>
                <a:cs typeface="PMingLiU" charset="0"/>
              </a:rPr>
              <a:t>, Ryan Jacobs</a:t>
            </a:r>
          </a:p>
          <a:p>
            <a:pPr algn="ctr"/>
            <a:r>
              <a:rPr lang="en-US" altLang="zh-TW" sz="2800" i="1" dirty="0">
                <a:solidFill>
                  <a:srgbClr val="000090"/>
                </a:solidFill>
                <a:latin typeface="+mj-lt"/>
                <a:ea typeface="PMingLiU" charset="0"/>
                <a:cs typeface="PMingLiU" charset="0"/>
              </a:rPr>
              <a:t>(University of Wisconsin </a:t>
            </a:r>
            <a:r>
              <a:rPr lang="mr-IN" altLang="zh-TW" sz="2800" i="1" dirty="0">
                <a:solidFill>
                  <a:srgbClr val="000090"/>
                </a:solidFill>
                <a:latin typeface="+mj-lt"/>
                <a:ea typeface="PMingLiU" charset="0"/>
                <a:cs typeface="PMingLiU" charset="0"/>
              </a:rPr>
              <a:t>–</a:t>
            </a:r>
            <a:r>
              <a:rPr lang="en-US" altLang="zh-TW" sz="2800" i="1" dirty="0">
                <a:solidFill>
                  <a:srgbClr val="000090"/>
                </a:solidFill>
                <a:latin typeface="+mj-lt"/>
                <a:ea typeface="PMingLiU" charset="0"/>
                <a:cs typeface="PMingLiU" charset="0"/>
              </a:rPr>
              <a:t> Madison, WI USA</a:t>
            </a:r>
            <a:r>
              <a:rPr lang="en-US" altLang="zh-TW" sz="2800" dirty="0">
                <a:solidFill>
                  <a:srgbClr val="000090"/>
                </a:solidFill>
                <a:latin typeface="+mj-lt"/>
                <a:ea typeface="PMingLiU" charset="0"/>
                <a:cs typeface="PMingLiU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311350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000"/>
          </a:p>
          <a:p>
            <a:pPr eaLnBrk="1" hangingPunct="1"/>
            <a:fld id="{BF3E1469-8022-7E49-AF92-A09CCB594371}" type="slidenum">
              <a:rPr lang="en-US" sz="1000"/>
              <a:pPr eaLnBrk="1" hangingPunct="1"/>
              <a:t>10</a:t>
            </a:fld>
            <a:endParaRPr lang="en-US" sz="1000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Energies/Forces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Can be used for </a:t>
            </a:r>
          </a:p>
          <a:p>
            <a:pPr lvl="1" eaLnBrk="1" hangingPunct="1"/>
            <a:r>
              <a:rPr lang="en-US" dirty="0" smtClean="0">
                <a:latin typeface="Arial" charset="0"/>
                <a:ea typeface="ＭＳ Ｐゴシック" charset="0"/>
              </a:rPr>
              <a:t>Static relaxation for atomic coordinates </a:t>
            </a:r>
            <a:r>
              <a:rPr lang="en-US" dirty="0">
                <a:latin typeface="Arial" charset="0"/>
                <a:ea typeface="ＭＳ Ｐゴシック" charset="0"/>
              </a:rPr>
              <a:t>(F=0</a:t>
            </a:r>
            <a:r>
              <a:rPr lang="en-US" dirty="0" smtClean="0">
                <a:latin typeface="Arial" charset="0"/>
                <a:ea typeface="ＭＳ Ｐゴシック" charset="0"/>
              </a:rPr>
              <a:t>).</a:t>
            </a:r>
          </a:p>
          <a:p>
            <a:pPr lvl="1" eaLnBrk="1" hangingPunct="1"/>
            <a:r>
              <a:rPr lang="en-US" dirty="0" smtClean="0">
                <a:latin typeface="Arial" charset="0"/>
                <a:ea typeface="ＭＳ Ｐゴシック" charset="0"/>
              </a:rPr>
              <a:t>Basic phase stability determination.</a:t>
            </a:r>
            <a:endParaRPr lang="en-US" dirty="0">
              <a:latin typeface="Arial" charset="0"/>
              <a:ea typeface="ＭＳ Ｐゴシック" charset="0"/>
            </a:endParaRPr>
          </a:p>
          <a:p>
            <a:pPr lvl="1" eaLnBrk="1" hangingPunct="1"/>
            <a:r>
              <a:rPr lang="en-US" dirty="0" smtClean="0">
                <a:latin typeface="Arial" charset="0"/>
                <a:ea typeface="ＭＳ Ｐゴシック" charset="0"/>
              </a:rPr>
              <a:t>Molecular Dynamics </a:t>
            </a:r>
            <a:r>
              <a:rPr lang="en-US" dirty="0">
                <a:latin typeface="Arial" charset="0"/>
                <a:ea typeface="ＭＳ Ｐゴシック" charset="0"/>
              </a:rPr>
              <a:t>(need a=F/m to update </a:t>
            </a:r>
            <a:r>
              <a:rPr lang="en-US" dirty="0" err="1">
                <a:latin typeface="Arial" charset="0"/>
                <a:ea typeface="ＭＳ Ｐゴシック" charset="0"/>
              </a:rPr>
              <a:t>x,v</a:t>
            </a:r>
            <a:r>
              <a:rPr lang="en-US" dirty="0">
                <a:latin typeface="Arial" charset="0"/>
                <a:ea typeface="ＭＳ Ｐゴシック" charset="0"/>
              </a:rPr>
              <a:t> each </a:t>
            </a:r>
            <a:r>
              <a:rPr lang="en-US" dirty="0" err="1">
                <a:latin typeface="Arial" charset="0"/>
                <a:ea typeface="ＭＳ Ｐゴシック" charset="0"/>
              </a:rPr>
              <a:t>timestep</a:t>
            </a:r>
            <a:r>
              <a:rPr lang="en-US" dirty="0" smtClean="0">
                <a:latin typeface="Arial" charset="0"/>
                <a:ea typeface="ＭＳ Ｐゴシック" charset="0"/>
              </a:rPr>
              <a:t>).</a:t>
            </a:r>
            <a:endParaRPr lang="en-US" dirty="0">
              <a:latin typeface="Arial" charset="0"/>
              <a:ea typeface="ＭＳ Ｐゴシック" charset="0"/>
            </a:endParaRPr>
          </a:p>
          <a:p>
            <a:pPr lvl="1" eaLnBrk="1" hangingPunct="1"/>
            <a:r>
              <a:rPr lang="en-US" dirty="0" smtClean="0">
                <a:latin typeface="Arial" charset="0"/>
                <a:ea typeface="ＭＳ Ｐゴシック" charset="0"/>
              </a:rPr>
              <a:t>Monte Carlo </a:t>
            </a:r>
            <a:r>
              <a:rPr lang="en-US" dirty="0">
                <a:latin typeface="Arial" charset="0"/>
                <a:ea typeface="ＭＳ Ｐゴシック" charset="0"/>
              </a:rPr>
              <a:t>(need E to decide next step in Metropolis algorithm</a:t>
            </a:r>
            <a:r>
              <a:rPr lang="en-US" dirty="0" smtClean="0">
                <a:latin typeface="Arial" charset="0"/>
                <a:ea typeface="ＭＳ Ｐゴシック" charset="0"/>
              </a:rPr>
              <a:t>).</a:t>
            </a:r>
            <a:endParaRPr lang="en-US" dirty="0">
              <a:latin typeface="Arial" charset="0"/>
              <a:ea typeface="ＭＳ Ｐゴシック" charset="0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</a:rPr>
              <a:t>Limitations: 10</a:t>
            </a:r>
            <a:r>
              <a:rPr lang="en-US" baseline="30000" dirty="0" smtClean="0">
                <a:latin typeface="Arial" charset="0"/>
                <a:ea typeface="ＭＳ Ｐゴシック" charset="0"/>
              </a:rPr>
              <a:t>2</a:t>
            </a:r>
            <a:r>
              <a:rPr lang="en-US" dirty="0" smtClean="0">
                <a:latin typeface="Arial" charset="0"/>
                <a:ea typeface="ＭＳ Ｐゴシック" charset="0"/>
              </a:rPr>
              <a:t>-10</a:t>
            </a:r>
            <a:r>
              <a:rPr lang="en-US" baseline="30000" dirty="0" smtClean="0">
                <a:latin typeface="Arial" charset="0"/>
                <a:ea typeface="ＭＳ Ｐゴシック" charset="0"/>
              </a:rPr>
              <a:t>3</a:t>
            </a:r>
            <a:r>
              <a:rPr lang="en-US" dirty="0" smtClean="0">
                <a:latin typeface="Arial" charset="0"/>
                <a:ea typeface="ＭＳ Ｐゴシック" charset="0"/>
              </a:rPr>
              <a:t> atoms, 10</a:t>
            </a:r>
            <a:r>
              <a:rPr lang="en-US" baseline="30000" dirty="0" smtClean="0">
                <a:latin typeface="Arial" charset="0"/>
                <a:ea typeface="ＭＳ Ｐゴシック" charset="0"/>
              </a:rPr>
              <a:t>-11</a:t>
            </a:r>
            <a:r>
              <a:rPr lang="en-US" dirty="0" smtClean="0">
                <a:latin typeface="Arial" charset="0"/>
                <a:ea typeface="ＭＳ Ｐゴシック" charset="0"/>
              </a:rPr>
              <a:t>-10</a:t>
            </a:r>
            <a:r>
              <a:rPr lang="en-US" baseline="30000" dirty="0" smtClean="0">
                <a:latin typeface="Arial" charset="0"/>
                <a:ea typeface="ＭＳ Ｐゴシック" charset="0"/>
              </a:rPr>
              <a:t>-9</a:t>
            </a:r>
            <a:r>
              <a:rPr lang="en-US" dirty="0" smtClean="0">
                <a:latin typeface="Arial" charset="0"/>
                <a:ea typeface="ＭＳ Ｐゴシック" charset="0"/>
              </a:rPr>
              <a:t> s</a:t>
            </a:r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5566491"/>
            <a:ext cx="470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https://www.brainpop.com/games/atomtouch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sp>
        <p:nvSpPr>
          <p:cNvPr id="6" name="Content Placeholder 8"/>
          <p:cNvSpPr txBox="1">
            <a:spLocks/>
          </p:cNvSpPr>
          <p:nvPr/>
        </p:nvSpPr>
        <p:spPr>
          <a:xfrm>
            <a:off x="1" y="5098315"/>
            <a:ext cx="8976732" cy="3725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 smtClean="0"/>
              <a:t>Explore molecular dynamics with </a:t>
            </a:r>
            <a:r>
              <a:rPr lang="en-US" sz="2400" smtClean="0"/>
              <a:t>online/mobile app </a:t>
            </a:r>
            <a:r>
              <a:rPr lang="en-US" sz="2400" dirty="0" err="1" smtClean="0"/>
              <a:t>AtomTouch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4653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DFT Phase Diagrams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F6C89A6D-37D7-2F4D-88C5-8A6CFF5DA478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8124" y="975943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materialsproject.org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645" y="1806940"/>
            <a:ext cx="4405537" cy="35192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4" y="1806940"/>
            <a:ext cx="4463876" cy="35192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7560" y="5461261"/>
            <a:ext cx="2899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Useful, but missing Fe-Cr Laves phase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992028" y="5488608"/>
            <a:ext cx="3694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Shows stable LiCoO2 but many competing phases - can guide synthesis efforts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759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000"/>
          </a:p>
          <a:p>
            <a:pPr eaLnBrk="1" hangingPunct="1"/>
            <a:fld id="{CB9D4BCF-75F9-F643-9E8B-47915CE6D2F7}" type="slidenum">
              <a:rPr lang="en-US" sz="1000"/>
              <a:pPr eaLnBrk="1" hangingPunct="1"/>
              <a:t>12</a:t>
            </a:fld>
            <a:endParaRPr lang="en-US" sz="1000"/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Electronic Structure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01700"/>
            <a:ext cx="8229600" cy="5224463"/>
          </a:xfrm>
        </p:spPr>
        <p:txBody>
          <a:bodyPr/>
          <a:lstStyle/>
          <a:p>
            <a:pPr eaLnBrk="1" hangingPunct="1"/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The </a:t>
            </a:r>
            <a:r>
              <a:rPr lang="en-US" sz="2000" b="1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electronic structure</a:t>
            </a: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 = the wavefunctions and energy levels of the electrons</a:t>
            </a:r>
          </a:p>
          <a:p>
            <a:pPr eaLnBrk="1" hangingPunct="1"/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Relevant for calculating (among other things)</a:t>
            </a:r>
          </a:p>
          <a:p>
            <a:pPr lvl="1" eaLnBrk="1" hangingPunct="1"/>
            <a:r>
              <a:rPr lang="en-US" sz="1800">
                <a:latin typeface="Arial" charset="0"/>
                <a:ea typeface="ＭＳ Ｐゴシック" charset="0"/>
              </a:rPr>
              <a:t>Optical properties (transitions between electronic states)</a:t>
            </a:r>
          </a:p>
          <a:p>
            <a:pPr lvl="1" eaLnBrk="1" hangingPunct="1"/>
            <a:r>
              <a:rPr lang="en-US" sz="1800">
                <a:latin typeface="Arial" charset="0"/>
                <a:ea typeface="ＭＳ Ｐゴシック" charset="0"/>
              </a:rPr>
              <a:t>Electrical conductivity (mobility of electrons, scattering of electrons between states)</a:t>
            </a:r>
          </a:p>
          <a:p>
            <a:pPr lvl="1" eaLnBrk="1" hangingPunct="1"/>
            <a:r>
              <a:rPr lang="en-US" sz="1800">
                <a:latin typeface="Arial" charset="0"/>
                <a:ea typeface="ＭＳ Ｐゴシック" charset="0"/>
              </a:rPr>
              <a:t>Excited electron states due to thermal (or optical) excitations</a:t>
            </a:r>
          </a:p>
          <a:p>
            <a:pPr lvl="1" eaLnBrk="1" hangingPunct="1"/>
            <a:r>
              <a:rPr lang="en-US" sz="1800">
                <a:latin typeface="Arial" charset="0"/>
                <a:ea typeface="ＭＳ Ｐゴシック" charset="0"/>
              </a:rPr>
              <a:t>Type of bonding (ionic, covalent, metallic, sigma vs. pi binding, etc.)</a:t>
            </a:r>
          </a:p>
          <a:p>
            <a:pPr lvl="1" eaLnBrk="1" hangingPunct="1"/>
            <a:r>
              <a:rPr lang="en-US" sz="1800">
                <a:latin typeface="Arial" charset="0"/>
                <a:ea typeface="ＭＳ Ｐゴシック" charset="0"/>
              </a:rPr>
              <a:t>Tunneling rates (e.g., for Magnetic Tunnel Junctions)</a:t>
            </a:r>
          </a:p>
          <a:p>
            <a:pPr eaLnBrk="1" hangingPunct="1"/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Ways we represent the electronic structure conveniently</a:t>
            </a:r>
          </a:p>
          <a:p>
            <a:pPr lvl="1" eaLnBrk="1" hangingPunct="1"/>
            <a:r>
              <a:rPr lang="en-US" sz="1800">
                <a:latin typeface="Arial" charset="0"/>
                <a:ea typeface="ＭＳ Ｐゴシック" charset="0"/>
              </a:rPr>
              <a:t>Wavefunctions</a:t>
            </a:r>
          </a:p>
          <a:p>
            <a:pPr lvl="2" eaLnBrk="1" hangingPunct="1"/>
            <a:r>
              <a:rPr lang="en-US" sz="1600">
                <a:latin typeface="Arial" charset="0"/>
                <a:ea typeface="ＭＳ Ｐゴシック" charset="0"/>
              </a:rPr>
              <a:t>Usually too complex to simply plot usefully</a:t>
            </a:r>
          </a:p>
          <a:p>
            <a:pPr lvl="2" eaLnBrk="1" hangingPunct="1"/>
            <a:r>
              <a:rPr lang="en-US" sz="1600">
                <a:latin typeface="Arial" charset="0"/>
                <a:ea typeface="ＭＳ Ｐゴシック" charset="0"/>
              </a:rPr>
              <a:t>Usually represent with charge density </a:t>
            </a:r>
          </a:p>
          <a:p>
            <a:pPr lvl="1" eaLnBrk="1" hangingPunct="1"/>
            <a:r>
              <a:rPr lang="en-US" sz="1800">
                <a:latin typeface="Arial" charset="0"/>
                <a:ea typeface="ＭＳ Ｐゴシック" charset="0"/>
              </a:rPr>
              <a:t>Electron energies are generally represented with </a:t>
            </a:r>
          </a:p>
          <a:p>
            <a:pPr lvl="2" eaLnBrk="1" hangingPunct="1"/>
            <a:r>
              <a:rPr lang="en-US" sz="1600">
                <a:latin typeface="Arial" charset="0"/>
                <a:ea typeface="ＭＳ Ｐゴシック" charset="0"/>
              </a:rPr>
              <a:t>Density of states</a:t>
            </a:r>
          </a:p>
          <a:p>
            <a:pPr lvl="2" eaLnBrk="1" hangingPunct="1"/>
            <a:r>
              <a:rPr lang="en-US" sz="1600">
                <a:latin typeface="Arial" charset="0"/>
                <a:ea typeface="ＭＳ Ｐゴシック" charset="0"/>
              </a:rPr>
              <a:t>Band structure</a:t>
            </a:r>
          </a:p>
          <a:p>
            <a:pPr lvl="2" eaLnBrk="1" hangingPunct="1"/>
            <a:endParaRPr lang="en-US" sz="1600">
              <a:latin typeface="Arial" charset="0"/>
              <a:ea typeface="ＭＳ Ｐゴシック" charset="0"/>
            </a:endParaRPr>
          </a:p>
          <a:p>
            <a:pPr eaLnBrk="1" hangingPunct="1"/>
            <a:endParaRPr lang="en-US" sz="200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480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Band Gap for Solar Materials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F6C89A6D-37D7-2F4D-88C5-8A6CFF5DA478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754" y="1602191"/>
            <a:ext cx="6192246" cy="468410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00800" y="5907079"/>
            <a:ext cx="2743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en.citizendium.org</a:t>
            </a:r>
            <a:r>
              <a:rPr lang="en-US" sz="1200" dirty="0"/>
              <a:t>/images/3/38/</a:t>
            </a:r>
            <a:r>
              <a:rPr lang="en-US" sz="1200" dirty="0" err="1"/>
              <a:t>Silicon_density_of_states.PNG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524108" y="1579888"/>
            <a:ext cx="104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Silicon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703021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Band gap screening of new halide perovskites for solar cells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F6C89A6D-37D7-2F4D-88C5-8A6CFF5DA478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77543" y="6281015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Jacobs, et al. submitted (2018)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477" y="1183261"/>
            <a:ext cx="5943600" cy="50044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581412"/>
            <a:ext cx="4283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UNPUBLISHED WORK </a:t>
            </a:r>
            <a:r>
              <a:rPr lang="mr-IN" sz="12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–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PLEASE DO NOT DISSEMINATE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88459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DFT and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There are some natural connections between DFT (typical for any expensive simulation) and machine learning.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Use more accurate method to improve DFT: </a:t>
            </a:r>
            <a:r>
              <a:rPr lang="en-US" dirty="0" smtClean="0"/>
              <a:t>Machine learning exchange-correlation functions.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Use DFT to improve less accurate methods: </a:t>
            </a:r>
            <a:r>
              <a:rPr lang="en-US" dirty="0" smtClean="0"/>
              <a:t>Machine learning potentials.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Accelerate property prediction with DFT trained models: </a:t>
            </a:r>
            <a:r>
              <a:rPr lang="en-US" dirty="0" smtClean="0"/>
              <a:t>Predicting DFT data with regression.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Accelerate property optimization with DFT trained models: </a:t>
            </a:r>
            <a:r>
              <a:rPr lang="en-US" dirty="0" smtClean="0"/>
              <a:t>Active learning for DFT-based optimization.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F6C89A6D-37D7-2F4D-88C5-8A6CFF5DA478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796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DFT and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There are some natural connections between DFT (typical for any expensive simulation) and machine learning.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Use more accurate method to improve DFT: </a:t>
            </a:r>
            <a:r>
              <a:rPr lang="en-US" dirty="0" smtClean="0"/>
              <a:t>Machine learning exchange-correlation functions.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Use DFT to improve less accurate methods: </a:t>
            </a:r>
            <a:r>
              <a:rPr lang="en-US" dirty="0" smtClean="0"/>
              <a:t>Machine learning potentials.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Accelerate property prediction with DFT trained models: </a:t>
            </a:r>
            <a:r>
              <a:rPr lang="en-US" dirty="0" smtClean="0"/>
              <a:t>Predicting DFT data with regression.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Accelerate property optimization with DFT trained models: </a:t>
            </a:r>
            <a:r>
              <a:rPr lang="en-US" dirty="0" smtClean="0"/>
              <a:t>Active learning for DFT-based optimization.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F6C89A6D-37D7-2F4D-88C5-8A6CFF5DA478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Oval 3"/>
          <p:cNvSpPr>
            <a:spLocks noChangeArrowheads="1"/>
          </p:cNvSpPr>
          <p:nvPr/>
        </p:nvSpPr>
        <p:spPr bwMode="auto">
          <a:xfrm>
            <a:off x="129540" y="3623140"/>
            <a:ext cx="8884920" cy="1514519"/>
          </a:xfrm>
          <a:prstGeom prst="ellipse">
            <a:avLst/>
          </a:prstGeom>
          <a:noFill/>
          <a:ln w="7620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99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Solute Diffusion and Why Does it Matter?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432" y="1376041"/>
            <a:ext cx="4317022" cy="4812886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The way an element X (solute) moves in a host M is governed by its diffusion coefficient.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Diffusion controls many processes, from </a:t>
            </a:r>
            <a:r>
              <a:rPr lang="en-US" sz="2000" dirty="0" smtClean="0"/>
              <a:t>semiconductor performance to battery </a:t>
            </a:r>
            <a:r>
              <a:rPr lang="en-US" sz="2000" dirty="0"/>
              <a:t>charging rates to nuclear steel degradation.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Diffusion of X in M is often </a:t>
            </a:r>
            <a:r>
              <a:rPr lang="en-US" sz="2000" dirty="0" smtClean="0"/>
              <a:t>unknown or poorly (10% of values for basic metals).</a:t>
            </a:r>
          </a:p>
          <a:p>
            <a:pPr>
              <a:spcAft>
                <a:spcPts val="600"/>
              </a:spcAft>
            </a:pPr>
            <a:r>
              <a:rPr lang="en-US" sz="2000" dirty="0" smtClean="0"/>
              <a:t>D=D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exp(-E</a:t>
            </a:r>
            <a:r>
              <a:rPr lang="en-US" sz="2000" baseline="-25000" dirty="0" smtClean="0"/>
              <a:t>A</a:t>
            </a:r>
            <a:r>
              <a:rPr lang="en-US" sz="2000" dirty="0" smtClean="0"/>
              <a:t>/</a:t>
            </a:r>
            <a:r>
              <a:rPr lang="en-US" sz="2000" dirty="0" err="1" smtClean="0"/>
              <a:t>k</a:t>
            </a:r>
            <a:r>
              <a:rPr lang="en-US" sz="2000" baseline="-25000" dirty="0" err="1" smtClean="0"/>
              <a:t>B</a:t>
            </a:r>
            <a:r>
              <a:rPr lang="en-US" sz="2000" dirty="0" err="1" smtClean="0"/>
              <a:t>T</a:t>
            </a:r>
            <a:r>
              <a:rPr lang="en-US" sz="2000" dirty="0" smtClean="0"/>
              <a:t>), key </a:t>
            </a:r>
            <a:r>
              <a:rPr lang="en-US" sz="2000" dirty="0"/>
              <a:t>property is </a:t>
            </a:r>
            <a:r>
              <a:rPr lang="en-US" sz="2000" dirty="0" smtClean="0"/>
              <a:t>E</a:t>
            </a:r>
            <a:r>
              <a:rPr lang="en-US" sz="2000" baseline="-25000" dirty="0" smtClean="0"/>
              <a:t>A</a:t>
            </a:r>
            <a:r>
              <a:rPr lang="en-US" sz="2000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Can be calculated by ab initio methods (~10k CPU hours/M-X system</a:t>
            </a:r>
            <a:r>
              <a:rPr lang="en-US" sz="2000" dirty="0" smtClean="0"/>
              <a:t>). We will use computed database.</a:t>
            </a:r>
            <a:endParaRPr lang="en-US" sz="2000" dirty="0"/>
          </a:p>
          <a:p>
            <a:pPr>
              <a:spcAft>
                <a:spcPts val="600"/>
              </a:spcAft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5DBDF-0DC9-BA4C-A63F-3939D45DCCF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72215" y="5137055"/>
            <a:ext cx="2144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prstClr val="black"/>
                </a:solidFill>
              </a:rPr>
              <a:t>Mamivand</a:t>
            </a:r>
            <a:r>
              <a:rPr lang="en-US" sz="1200" dirty="0">
                <a:solidFill>
                  <a:prstClr val="black"/>
                </a:solidFill>
              </a:rPr>
              <a:t>, et al. Submitted ‘18</a:t>
            </a: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0" y="2286000"/>
            <a:ext cx="4325112" cy="27674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59600" y="22860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prstClr val="black"/>
                </a:solidFill>
              </a:rPr>
              <a:t>Cu in Fe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7944656" y="3340622"/>
            <a:ext cx="205115" cy="1066930"/>
          </a:xfrm>
          <a:prstGeom prst="roundRect">
            <a:avLst/>
          </a:prstGeom>
          <a:noFill/>
          <a:ln w="41275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74829" y="3550921"/>
            <a:ext cx="784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prstClr val="black"/>
                </a:solidFill>
              </a:rPr>
              <a:t>⨉ 10</a:t>
            </a:r>
            <a:r>
              <a:rPr lang="en-US" baseline="30000" smtClean="0">
                <a:solidFill>
                  <a:prstClr val="black"/>
                </a:solidFill>
              </a:rPr>
              <a:t>6</a:t>
            </a:r>
            <a:r>
              <a:rPr lang="en-US" smtClean="0">
                <a:solidFill>
                  <a:prstClr val="black"/>
                </a:solidFill>
              </a:rPr>
              <a:t> 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range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93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" y="30719"/>
            <a:ext cx="905256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Diffusion Database</a:t>
            </a:r>
            <a:br>
              <a:rPr lang="en-US" b="1" dirty="0"/>
            </a:br>
            <a:r>
              <a:rPr lang="en-US" sz="2200" dirty="0">
                <a:hlinkClick r:id="rId2"/>
              </a:rPr>
              <a:t>http://diffusiondata.materialshub.org/</a:t>
            </a:r>
            <a:r>
              <a:rPr lang="en-US" sz="2200" dirty="0"/>
              <a:t> </a:t>
            </a:r>
            <a:br>
              <a:rPr lang="en-US" sz="2200" dirty="0"/>
            </a:b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528884"/>
            <a:ext cx="3069230" cy="353673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spcBef>
                <a:spcPts val="1128"/>
              </a:spcBef>
            </a:pPr>
            <a:r>
              <a:rPr lang="en-US" dirty="0"/>
              <a:t>Impurity diffusion of X in host M for over 400 systems.</a:t>
            </a:r>
            <a:endParaRPr lang="is-IS" dirty="0"/>
          </a:p>
          <a:p>
            <a:pPr>
              <a:lnSpc>
                <a:spcPct val="120000"/>
              </a:lnSpc>
              <a:spcBef>
                <a:spcPts val="1128"/>
              </a:spcBef>
            </a:pPr>
            <a:r>
              <a:rPr lang="is-IS" dirty="0"/>
              <a:t>New kinetic data for science and materials design.</a:t>
            </a:r>
          </a:p>
          <a:p>
            <a:pPr>
              <a:lnSpc>
                <a:spcPct val="120000"/>
              </a:lnSpc>
              <a:spcBef>
                <a:spcPts val="1128"/>
              </a:spcBef>
            </a:pPr>
            <a:r>
              <a:rPr lang="is-IS" dirty="0"/>
              <a:t>Web application for plotting and exploring data.</a:t>
            </a:r>
            <a:r>
              <a:rPr lang="en-US" dirty="0"/>
              <a:t/>
            </a:r>
            <a:br>
              <a:rPr lang="en-US" dirty="0"/>
            </a:br>
            <a:endParaRPr lang="is-IS" dirty="0"/>
          </a:p>
        </p:txBody>
      </p:sp>
      <p:pic>
        <p:nvPicPr>
          <p:cNvPr id="7" name="Picture 6" descr="MAST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76" y="4747941"/>
            <a:ext cx="1652480" cy="102015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" t="10138" r="3377" b="5660"/>
          <a:stretch/>
        </p:blipFill>
        <p:spPr>
          <a:xfrm>
            <a:off x="3209757" y="1470860"/>
            <a:ext cx="5888523" cy="444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8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Completing the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019" y="4960418"/>
            <a:ext cx="7808815" cy="158603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Considering just FCC, HCP, BCC hosts and metallic elements: ≈40 hosts, ≈50 impurities =&gt; ≈6000 systems, ≈60m core-hours.</a:t>
            </a:r>
          </a:p>
          <a:p>
            <a:r>
              <a:rPr lang="en-US" dirty="0"/>
              <a:t>Present coverage is ≈ 7%.</a:t>
            </a:r>
          </a:p>
          <a:p>
            <a:r>
              <a:rPr lang="en-US" dirty="0"/>
              <a:t>How can we quickly (and cheaply </a:t>
            </a:r>
            <a:r>
              <a:rPr lang="en-US" dirty="0">
                <a:sym typeface="Wingdings"/>
              </a:rPr>
              <a:t>) </a:t>
            </a:r>
            <a:r>
              <a:rPr lang="en-US" dirty="0"/>
              <a:t>get to 100% coverage? Try Machine Learning!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BBF12-A538-1344-8528-0ACD2A9ECA7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19"/>
          <a:stretch/>
        </p:blipFill>
        <p:spPr>
          <a:xfrm>
            <a:off x="1338442" y="1004199"/>
            <a:ext cx="5831101" cy="37812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08769" y="1080345"/>
            <a:ext cx="2326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A lot of </a:t>
            </a:r>
            <a:r>
              <a:rPr lang="en-US">
                <a:solidFill>
                  <a:prstClr val="black"/>
                </a:solidFill>
              </a:rPr>
              <a:t>missing data!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26" t="10528" r="1" b="78005"/>
          <a:stretch/>
        </p:blipFill>
        <p:spPr>
          <a:xfrm>
            <a:off x="1891512" y="1449677"/>
            <a:ext cx="1094842" cy="43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0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DFT</a:t>
            </a:r>
          </a:p>
          <a:p>
            <a:r>
              <a:rPr lang="en-US" dirty="0"/>
              <a:t>Machine Learning of DFT Based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5DBDF-0DC9-BA4C-A63F-3939D45DCCF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46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Machine Learning Approach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07067" y="189653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24855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[1] Y. </a:t>
            </a:r>
            <a:r>
              <a:rPr lang="en-US" sz="1200" dirty="0" err="1">
                <a:solidFill>
                  <a:prstClr val="black"/>
                </a:solidFill>
              </a:rPr>
              <a:t>Zeng</a:t>
            </a:r>
            <a:r>
              <a:rPr lang="en-US" sz="1200" dirty="0">
                <a:solidFill>
                  <a:prstClr val="black"/>
                </a:solidFill>
              </a:rPr>
              <a:t> and K. </a:t>
            </a:r>
            <a:r>
              <a:rPr lang="en-US" sz="1200" dirty="0" err="1">
                <a:solidFill>
                  <a:prstClr val="black"/>
                </a:solidFill>
              </a:rPr>
              <a:t>Bai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i="1" dirty="0">
                <a:solidFill>
                  <a:prstClr val="black"/>
                </a:solidFill>
              </a:rPr>
              <a:t>Journal of Alloys and Compounds </a:t>
            </a:r>
            <a:r>
              <a:rPr lang="en-US" sz="1200" b="1" dirty="0">
                <a:solidFill>
                  <a:prstClr val="black"/>
                </a:solidFill>
              </a:rPr>
              <a:t>624</a:t>
            </a:r>
            <a:r>
              <a:rPr lang="en-US" sz="1200" dirty="0">
                <a:solidFill>
                  <a:prstClr val="black"/>
                </a:solidFill>
              </a:rPr>
              <a:t>, p. 201-209 (2015); [2] L. Ward, et al. Comp. Mat. ‘16; Datasets expanded from L. Ward and C. </a:t>
            </a:r>
            <a:r>
              <a:rPr lang="en-US" sz="1200" dirty="0" err="1">
                <a:solidFill>
                  <a:prstClr val="black"/>
                </a:solidFill>
              </a:rPr>
              <a:t>Wolverton</a:t>
            </a:r>
            <a:r>
              <a:rPr lang="en-US" sz="1200" dirty="0">
                <a:solidFill>
                  <a:prstClr val="black"/>
                </a:solidFill>
              </a:rPr>
              <a:t>; </a:t>
            </a:r>
            <a:r>
              <a:rPr lang="en-US" sz="1200" dirty="0">
                <a:solidFill>
                  <a:prstClr val="black"/>
                </a:solidFill>
                <a:hlinkClick r:id="rId3"/>
              </a:rPr>
              <a:t>https://bitbucket.org/wolverton/magpie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dirty="0">
                <a:solidFill>
                  <a:prstClr val="black"/>
                </a:solidFill>
                <a:hlinkClick r:id="rId4"/>
              </a:rPr>
              <a:t>http://oqmd.org/static/analytics/magpie/doc/</a:t>
            </a:r>
            <a:r>
              <a:rPr lang="en-US" sz="1200" dirty="0">
                <a:solidFill>
                  <a:prstClr val="black"/>
                </a:solidFill>
              </a:rPr>
              <a:t>; [3] </a:t>
            </a:r>
            <a:r>
              <a:rPr lang="en-US" sz="1200" dirty="0">
                <a:solidFill>
                  <a:prstClr val="black"/>
                </a:solidFill>
                <a:ea typeface="Calibri" charset="0"/>
                <a:cs typeface="Calibri" charset="0"/>
              </a:rPr>
              <a:t>H. Wu, et al., Comp. Mat. </a:t>
            </a:r>
            <a:r>
              <a:rPr lang="en-US" sz="1200" dirty="0" err="1">
                <a:solidFill>
                  <a:prstClr val="black"/>
                </a:solidFill>
                <a:ea typeface="Calibri" charset="0"/>
                <a:cs typeface="Calibri" charset="0"/>
              </a:rPr>
              <a:t>Sci</a:t>
            </a:r>
            <a:r>
              <a:rPr lang="en-US" sz="1200" dirty="0">
                <a:solidFill>
                  <a:prstClr val="black"/>
                </a:solidFill>
                <a:ea typeface="Calibri" charset="0"/>
                <a:cs typeface="Calibri" charset="0"/>
              </a:rPr>
              <a:t> ’17; H. Lu, et al., in prep ‘18 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376040"/>
            <a:ext cx="8229600" cy="4514806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Assume Activation energy (measured relative to host) = F(Host descriptors, Impurity descriptors). [1]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Descriptors = elemental properties like melting temperature, bulk modulus, electronegativity, … and their ratios, differences, etc. [2]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F is determined using </a:t>
            </a:r>
            <a:r>
              <a:rPr lang="en-US" dirty="0" smtClean="0"/>
              <a:t>Gaussian </a:t>
            </a:r>
            <a:r>
              <a:rPr lang="en-US" dirty="0"/>
              <a:t>Process Regression (Gaussian Kernel) (GPR</a:t>
            </a:r>
            <a:r>
              <a:rPr lang="en-US" dirty="0" smtClean="0"/>
              <a:t>) (similar results from other methods but GPR provides uncertainty estimates).</a:t>
            </a:r>
            <a:endParaRPr lang="en-US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Fit F with calculated data (15 hosts, 440 M-X pairs), test with cross-validation (k-fold, host-leave-out), then predict new M-X pairs. [3]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0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1" descr="best_worst_overlay"/>
          <p:cNvPicPr>
            <a:picLocks noChangeAspect="1"/>
          </p:cNvPicPr>
          <p:nvPr/>
        </p:nvPicPr>
        <p:blipFill rotWithShape="1">
          <a:blip r:embed="rId3"/>
          <a:srcRect r="35514"/>
          <a:stretch/>
        </p:blipFill>
        <p:spPr>
          <a:xfrm>
            <a:off x="147548" y="1398360"/>
            <a:ext cx="3981899" cy="29641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23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Predicting Activation Energy (GPR)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5DBDF-0DC9-BA4C-A63F-3939D45DCCF9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AutoShape 2" descr="ile:///Users/danemorgan/Google%20Drive/Filed/CMG/Projects/SI2_wisc_admin/MAST%20ML%20testing%20data/So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91" t="64224" r="14045" b="17613"/>
          <a:stretch/>
        </p:blipFill>
        <p:spPr>
          <a:xfrm>
            <a:off x="768743" y="1612654"/>
            <a:ext cx="1302817" cy="542166"/>
          </a:xfrm>
          <a:prstGeom prst="rect">
            <a:avLst/>
          </a:prstGeom>
        </p:spPr>
      </p:pic>
      <p:sp>
        <p:nvSpPr>
          <p:cNvPr id="3" name="AutoShape 2" descr="nline image 1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6031121"/>
            <a:ext cx="8384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Model gives good predictions, but still needs work to assess errors</a:t>
            </a:r>
            <a:endParaRPr 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" y="4413230"/>
            <a:ext cx="41499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5-fold CV </a:t>
            </a:r>
            <a:r>
              <a:rPr lang="en-US" dirty="0" err="1"/>
              <a:t>Avg</a:t>
            </a:r>
            <a:r>
              <a:rPr lang="en-US" dirty="0"/>
              <a:t> over 100 test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RMSE score: 0.10 eV (~4x error in D at T=1000K)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0.96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Standard deviation of data: 0.44 eV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89496" y="4413230"/>
            <a:ext cx="40926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Leave out host CV RMSE score: 0.</a:t>
            </a:r>
            <a:r>
              <a:rPr lang="en-US" altLang="zh-CN" dirty="0"/>
              <a:t>23</a:t>
            </a:r>
            <a:r>
              <a:rPr lang="en-US" dirty="0"/>
              <a:t> eV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Extrapolation much harder than interpolation. </a:t>
            </a:r>
            <a:r>
              <a:rPr lang="en-US" dirty="0" smtClean="0"/>
              <a:t>Some </a:t>
            </a:r>
            <a:r>
              <a:rPr lang="en-US" dirty="0"/>
              <a:t>work well, some not so well.  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39140BB5-6DC0-4CF0-9C7D-8D80CF0BF6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2" t="-1263" r="24634" b="2924"/>
          <a:stretch/>
        </p:blipFill>
        <p:spPr>
          <a:xfrm>
            <a:off x="4889496" y="1374914"/>
            <a:ext cx="3920657" cy="286348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flipH="1">
            <a:off x="6849824" y="882297"/>
            <a:ext cx="2390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H. Lu, et al., in preparation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6581412"/>
            <a:ext cx="4283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UNPUBLISHED WORK </a:t>
            </a:r>
            <a:r>
              <a:rPr lang="mr-IN" sz="12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–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PLEASE DO NOT DISSEMINATE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8945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and Challenges for Predicting DFT Data and the MAST-ML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151863" cy="5023624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/>
              <a:t>Develop candidate descriptors and perform descriptor selection </a:t>
            </a:r>
            <a:r>
              <a:rPr lang="mr-IN" dirty="0" smtClean="0"/>
              <a:t>–</a:t>
            </a:r>
            <a:r>
              <a:rPr lang="en-US" dirty="0" smtClean="0"/>
              <a:t> need quick access to databases (e.g., elemental props), selection approaches (e.g., PCA), cost functions (e.g., cluster CV).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/>
              <a:t>Perform fits with different models </a:t>
            </a:r>
            <a:r>
              <a:rPr lang="mr-IN" dirty="0" smtClean="0"/>
              <a:t>–</a:t>
            </a:r>
            <a:r>
              <a:rPr lang="en-US" dirty="0" smtClean="0"/>
              <a:t> need quick exploration of models and </a:t>
            </a:r>
            <a:r>
              <a:rPr lang="en-US" dirty="0" err="1" smtClean="0"/>
              <a:t>hyperparameter</a:t>
            </a:r>
            <a:r>
              <a:rPr lang="en-US" dirty="0" smtClean="0"/>
              <a:t> optimization.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/>
              <a:t>Assess model accuracy/domain - need multiple CV approaches, error estimate approaches (e.g., GPR, RFDT weak learner averaging, closeness measures).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/>
              <a:t>Want blizzard of statistics and workflow management for all stages.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F6C89A6D-37D7-2F4D-88C5-8A6CFF5DA478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 descr="MAST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998" y="1735037"/>
            <a:ext cx="1652480" cy="102015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7564244" y="1939898"/>
            <a:ext cx="912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FF0000"/>
                </a:solidFill>
              </a:rPr>
              <a:t>-ML</a:t>
            </a:r>
            <a:endParaRPr lang="en-US" sz="3200" b="1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BBB413-C162-4C40-87E0-B8E3AFB8F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414" y="3515585"/>
            <a:ext cx="3163122" cy="23723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flipH="1">
            <a:off x="6753922" y="5894885"/>
            <a:ext cx="2390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H. Lu, et al., in preparation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5894392" y="3195028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General error </a:t>
            </a:r>
            <a:r>
              <a:rPr lang="en-US" smtClean="0"/>
              <a:t>bar assessment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894392" y="1427024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tool for this type of work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937930" y="2716562"/>
            <a:ext cx="31625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4"/>
              </a:rPr>
              <a:t>https://</a:t>
            </a:r>
            <a:r>
              <a:rPr lang="en-US" sz="1400" dirty="0" smtClean="0">
                <a:hlinkClick r:id="rId4"/>
              </a:rPr>
              <a:t>github.com/uw-cmg/MAST-ML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6581412"/>
            <a:ext cx="4283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UNPUBLISHED WORK </a:t>
            </a:r>
            <a:r>
              <a:rPr lang="mr-IN" sz="12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–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PLEASE DO NOT DISSEMINATE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5919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" y="286898"/>
            <a:ext cx="8549640" cy="1939898"/>
          </a:xfrm>
        </p:spPr>
        <p:txBody>
          <a:bodyPr>
            <a:noAutofit/>
          </a:bodyPr>
          <a:lstStyle/>
          <a:p>
            <a:r>
              <a:rPr lang="en-US" sz="3600" i="1" dirty="0">
                <a:latin typeface="Apple Chancery" charset="0"/>
                <a:ea typeface="Apple Chancery" charset="0"/>
                <a:cs typeface="Apple Chancery" charset="0"/>
              </a:rPr>
              <a:t>Thank You </a:t>
            </a:r>
            <a:r>
              <a:rPr lang="en-US" sz="3600" i="1" dirty="0" smtClean="0">
                <a:latin typeface="Apple Chancery" charset="0"/>
                <a:ea typeface="Apple Chancery" charset="0"/>
                <a:cs typeface="Apple Chancery" charset="0"/>
              </a:rPr>
              <a:t>for </a:t>
            </a:r>
            <a:r>
              <a:rPr lang="en-US" sz="3600" i="1" dirty="0">
                <a:latin typeface="Apple Chancery" charset="0"/>
                <a:ea typeface="Apple Chancery" charset="0"/>
                <a:cs typeface="Apple Chancery" charset="0"/>
              </a:rPr>
              <a:t>Your Attention</a:t>
            </a:r>
            <a:br>
              <a:rPr lang="en-US" sz="3600" i="1" dirty="0">
                <a:latin typeface="Apple Chancery" charset="0"/>
                <a:ea typeface="Apple Chancery" charset="0"/>
                <a:cs typeface="Apple Chancery" charset="0"/>
              </a:rPr>
            </a:br>
            <a:r>
              <a:rPr lang="en-US" sz="3600" i="1" dirty="0">
                <a:latin typeface="Apple Chancery" charset="0"/>
                <a:ea typeface="Apple Chancery" charset="0"/>
                <a:cs typeface="Apple Chancery" charset="0"/>
              </a:rPr>
              <a:t>Any Questions?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940" y="3747167"/>
            <a:ext cx="6006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invitations (Dane Morgan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ddmorgan@wisc.edu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081" y="4599242"/>
            <a:ext cx="2648691" cy="7918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5158" y="5726750"/>
            <a:ext cx="4156364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Collaboration on machine learning tools for materials science (MAST-ML)</a:t>
            </a:r>
          </a:p>
        </p:txBody>
      </p:sp>
      <p:sp>
        <p:nvSpPr>
          <p:cNvPr id="7" name="Rectangle 6"/>
          <p:cNvSpPr/>
          <p:nvPr/>
        </p:nvSpPr>
        <p:spPr>
          <a:xfrm>
            <a:off x="4614919" y="5726750"/>
            <a:ext cx="43824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Collaborate on undergraduate education through Informatics Skunkworks</a:t>
            </a:r>
          </a:p>
        </p:txBody>
      </p:sp>
      <p:sp>
        <p:nvSpPr>
          <p:cNvPr id="8" name="Rectangle 7"/>
          <p:cNvSpPr/>
          <p:nvPr/>
        </p:nvSpPr>
        <p:spPr>
          <a:xfrm>
            <a:off x="273950" y="6369868"/>
            <a:ext cx="3793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https://github.com/uw-cmg/MAST-ML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14919" y="6339381"/>
            <a:ext cx="3475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https://skunkworks.engr.wisc.edu/</a:t>
            </a:r>
            <a:r>
              <a:rPr lang="en-US" dirty="0"/>
              <a:t> 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575499" y="4480765"/>
            <a:ext cx="1438539" cy="1094840"/>
            <a:chOff x="984360" y="1620921"/>
            <a:chExt cx="3128212" cy="2380812"/>
          </a:xfrm>
        </p:grpSpPr>
        <p:pic>
          <p:nvPicPr>
            <p:cNvPr id="11" name="Picture 10" descr="mg_469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360" y="1620921"/>
              <a:ext cx="3128212" cy="2346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3737614" y="3847845"/>
              <a:ext cx="338665" cy="153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" dirty="0" smtClean="0"/>
                <a:t>2017-04-29</a:t>
              </a:r>
              <a:endParaRPr lang="en-US" sz="400" dirty="0"/>
            </a:p>
          </p:txBody>
        </p:sp>
      </p:grpSp>
      <p:pic>
        <p:nvPicPr>
          <p:cNvPr id="13" name="Picture 12" descr="MAST_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63" y="4346858"/>
            <a:ext cx="1817728" cy="112216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TextBox 13"/>
          <p:cNvSpPr txBox="1"/>
          <p:nvPr/>
        </p:nvSpPr>
        <p:spPr>
          <a:xfrm>
            <a:off x="2320110" y="4602726"/>
            <a:ext cx="1005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FF0000"/>
                </a:solidFill>
              </a:rPr>
              <a:t>-ML</a:t>
            </a:r>
            <a:endParaRPr lang="en-US" sz="3600" b="1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77986" y="2119058"/>
            <a:ext cx="73880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Next up: Introduction to the </a:t>
            </a:r>
            <a:r>
              <a:rPr lang="en-US" sz="3600" smtClean="0"/>
              <a:t>MAST-ML Software Package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6592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F6C89A6D-37D7-2F4D-88C5-8A6CFF5DA478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311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000"/>
          </a:p>
          <a:p>
            <a:pPr eaLnBrk="1" hangingPunct="1"/>
            <a:fld id="{4F070A36-4114-D04B-90E9-2748DA739D59}" type="slidenum">
              <a:rPr lang="en-US" sz="1000"/>
              <a:pPr eaLnBrk="1" hangingPunct="1"/>
              <a:t>25</a:t>
            </a:fld>
            <a:endParaRPr lang="en-US" sz="1000"/>
          </a:p>
        </p:txBody>
      </p:sp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Beyond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LDA/GGA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7188" y="785813"/>
            <a:ext cx="4233862" cy="5935663"/>
          </a:xfrm>
        </p:spPr>
        <p:txBody>
          <a:bodyPr>
            <a:normAutofit fontScale="92500"/>
          </a:bodyPr>
          <a:lstStyle/>
          <a:p>
            <a:pPr eaLnBrk="1" hangingPunct="1">
              <a:lnSpc>
                <a:spcPct val="120000"/>
              </a:lnSpc>
            </a:pPr>
            <a:r>
              <a:rPr lang="en-US" dirty="0">
                <a:ea typeface="ＭＳ Ｐゴシック" charset="0"/>
                <a:cs typeface="ＭＳ Ｐゴシック" charset="0"/>
              </a:rPr>
              <a:t>DFT+U:  Treats localized electrons better, e.g., in </a:t>
            </a:r>
            <a:r>
              <a:rPr lang="en-US" dirty="0" smtClean="0">
                <a:ea typeface="ＭＳ Ｐゴシック" charset="0"/>
                <a:cs typeface="ＭＳ Ｐゴシック" charset="0"/>
              </a:rPr>
              <a:t>transition </a:t>
            </a:r>
            <a:r>
              <a:rPr lang="en-US" dirty="0">
                <a:ea typeface="ＭＳ Ｐゴシック" charset="0"/>
                <a:cs typeface="ＭＳ Ｐゴシック" charset="0"/>
              </a:rPr>
              <a:t>metal oxides. ~Same speed as LDA/GGA.</a:t>
            </a:r>
          </a:p>
          <a:p>
            <a:pPr eaLnBrk="1" hangingPunct="1">
              <a:lnSpc>
                <a:spcPct val="120000"/>
              </a:lnSpc>
            </a:pPr>
            <a:r>
              <a:rPr lang="en-US" dirty="0">
                <a:ea typeface="ＭＳ Ｐゴシック" charset="0"/>
                <a:cs typeface="ＭＳ Ｐゴシック" charset="0"/>
              </a:rPr>
              <a:t>Hybrid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Hartree-Fock</a:t>
            </a:r>
            <a:r>
              <a:rPr lang="en-US" dirty="0">
                <a:ea typeface="ＭＳ Ｐゴシック" charset="0"/>
                <a:cs typeface="ＭＳ Ｐゴシック" charset="0"/>
              </a:rPr>
              <a:t>/DFT (e.g., HSE functional): Treats correlation and many effects better.  Good band gaps.  ~20x slower that LDA/GGA.</a:t>
            </a:r>
          </a:p>
          <a:p>
            <a:pPr eaLnBrk="1" hangingPunct="1">
              <a:lnSpc>
                <a:spcPct val="120000"/>
              </a:lnSpc>
            </a:pPr>
            <a:r>
              <a:rPr lang="en-US" dirty="0">
                <a:ea typeface="ＭＳ Ｐゴシック" charset="0"/>
                <a:cs typeface="ＭＳ Ｐゴシック" charset="0"/>
              </a:rPr>
              <a:t>van der Waals interactions, e.g., layer separation in graphite, can be treated with additional terms or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functionals</a:t>
            </a:r>
            <a:r>
              <a:rPr lang="en-US" dirty="0">
                <a:ea typeface="ＭＳ Ｐゴシック" charset="0"/>
                <a:cs typeface="ＭＳ Ｐゴシック" charset="0"/>
              </a:rPr>
              <a:t> (e.g.,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vdW</a:t>
            </a:r>
            <a:r>
              <a:rPr lang="en-US" dirty="0">
                <a:ea typeface="ＭＳ Ｐゴシック" charset="0"/>
                <a:cs typeface="ＭＳ Ｐゴシック" charset="0"/>
              </a:rPr>
              <a:t>-DF)</a:t>
            </a:r>
          </a:p>
          <a:p>
            <a:pPr eaLnBrk="1" hangingPunct="1">
              <a:lnSpc>
                <a:spcPct val="120000"/>
              </a:lnSpc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120000"/>
              </a:lnSpc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120000"/>
              </a:lnSpc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13" y="785813"/>
            <a:ext cx="4353024" cy="3360737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691012" y="4546600"/>
          <a:ext cx="4452987" cy="1930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84329"/>
                <a:gridCol w="1484329"/>
                <a:gridCol w="1484329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</a:t>
                      </a:r>
                      <a:r>
                        <a:rPr lang="en-US" baseline="0" dirty="0" smtClean="0"/>
                        <a:t> Error (eV)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 Dev around</a:t>
                      </a:r>
                      <a:r>
                        <a:rPr lang="en-US" baseline="0" dirty="0" smtClean="0"/>
                        <a:t> mean error (eV)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TM GGA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TM HSE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800600" y="403795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latin typeface="Helvetica" charset="0"/>
              </a:rPr>
              <a:t>V. L. </a:t>
            </a:r>
            <a:r>
              <a:rPr lang="en-US" sz="800" dirty="0" err="1">
                <a:latin typeface="Helvetica" charset="0"/>
              </a:rPr>
              <a:t>Chevrier</a:t>
            </a:r>
            <a:r>
              <a:rPr lang="en-US" sz="800" dirty="0">
                <a:latin typeface="Helvetica" charset="0"/>
              </a:rPr>
              <a:t>, S. P. Ong, R. </a:t>
            </a:r>
            <a:r>
              <a:rPr lang="en-US" sz="800" dirty="0" err="1">
                <a:latin typeface="Helvetica" charset="0"/>
              </a:rPr>
              <a:t>Armiento</a:t>
            </a:r>
            <a:r>
              <a:rPr lang="en-US" sz="800" dirty="0">
                <a:latin typeface="Helvetica" charset="0"/>
              </a:rPr>
              <a:t>, M. K. Y. Chan, and G. </a:t>
            </a:r>
            <a:r>
              <a:rPr lang="en-US" sz="800" dirty="0" err="1">
                <a:latin typeface="Helvetica" charset="0"/>
              </a:rPr>
              <a:t>Ceder</a:t>
            </a:r>
            <a:r>
              <a:rPr lang="en-US" sz="800" dirty="0">
                <a:latin typeface="Helvetica" charset="0"/>
              </a:rPr>
              <a:t>, Hybrid density functional calculations of redox potentials and formation energies of transition metal compounds, Physical Review B </a:t>
            </a:r>
            <a:r>
              <a:rPr lang="en-US" sz="800" b="1" dirty="0">
                <a:latin typeface="Helvetica" charset="0"/>
              </a:rPr>
              <a:t>82</a:t>
            </a:r>
            <a:r>
              <a:rPr lang="en-US" sz="800" dirty="0">
                <a:latin typeface="Helvetica" charset="0"/>
              </a:rPr>
              <a:t>, p. 075122 (2010).</a:t>
            </a:r>
            <a:endParaRPr lang="en-US" sz="800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1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41" b="-515"/>
          <a:stretch/>
        </p:blipFill>
        <p:spPr>
          <a:xfrm>
            <a:off x="-28640" y="-1"/>
            <a:ext cx="9199376" cy="697574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68134"/>
            <a:ext cx="8229600" cy="84626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The Informatics Skunkworks</a:t>
            </a:r>
            <a:r>
              <a:rPr lang="en-US" sz="1600" b="1" dirty="0">
                <a:solidFill>
                  <a:schemeClr val="bg1"/>
                </a:solidFill>
              </a:rPr>
              <a:t/>
            </a:r>
            <a:br>
              <a:rPr lang="en-US" sz="1600" b="1" dirty="0">
                <a:solidFill>
                  <a:schemeClr val="bg1"/>
                </a:solidFill>
              </a:rPr>
            </a:br>
            <a:r>
              <a:rPr lang="en-US" sz="2200" b="1" dirty="0">
                <a:solidFill>
                  <a:schemeClr val="bg1"/>
                </a:solidFill>
              </a:rPr>
              <a:t>https://</a:t>
            </a:r>
            <a:r>
              <a:rPr lang="en-US" sz="2200" b="1" dirty="0" err="1">
                <a:solidFill>
                  <a:schemeClr val="bg1"/>
                </a:solidFill>
              </a:rPr>
              <a:t>skunkworks.engr.wisc.edu</a:t>
            </a:r>
            <a:r>
              <a:rPr lang="en-US" sz="2200" b="1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5770" y="1715488"/>
            <a:ext cx="5126861" cy="2525041"/>
          </a:xfrm>
        </p:spPr>
        <p:txBody>
          <a:bodyPr>
            <a:noAutofit/>
          </a:bodyPr>
          <a:lstStyle/>
          <a:p>
            <a:r>
              <a:rPr lang="en-US" sz="1700" dirty="0">
                <a:solidFill>
                  <a:srgbClr val="FFFFFF"/>
                </a:solidFill>
                <a:latin typeface="+mj-lt"/>
              </a:rPr>
              <a:t>Since S15 - Over 70 undergraduates, 7 graduates/postdocs, and 15 faculty/industry from across the country, groups at Hope College (MI), Univ. Puerto Rico (Mayaguez)</a:t>
            </a:r>
          </a:p>
          <a:p>
            <a:r>
              <a:rPr lang="en-US" sz="1700" dirty="0">
                <a:solidFill>
                  <a:srgbClr val="FFFFFF"/>
                </a:solidFill>
                <a:latin typeface="+mj-lt"/>
              </a:rPr>
              <a:t>Active, project based learning in teamwork, presentation, project management, coding, machine learning, mentoring</a:t>
            </a:r>
          </a:p>
          <a:p>
            <a:r>
              <a:rPr lang="en-US" sz="1700" dirty="0">
                <a:solidFill>
                  <a:srgbClr val="FFFFFF"/>
                </a:solidFill>
                <a:latin typeface="+mj-lt"/>
              </a:rPr>
              <a:t>Challenging projects in range of science and engineering</a:t>
            </a:r>
          </a:p>
        </p:txBody>
      </p:sp>
      <p:pic>
        <p:nvPicPr>
          <p:cNvPr id="8" name="Picture 7" descr="logo_horizontal_final_white_bordered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759"/>
          <a:stretch/>
        </p:blipFill>
        <p:spPr>
          <a:xfrm>
            <a:off x="204697" y="36467"/>
            <a:ext cx="1036664" cy="1024859"/>
          </a:xfrm>
          <a:prstGeom prst="rect">
            <a:avLst/>
          </a:prstGeom>
        </p:spPr>
      </p:pic>
      <p:pic>
        <p:nvPicPr>
          <p:cNvPr id="11" name="Picture 10" descr="logo_horizontal_final_white_bordered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759"/>
          <a:stretch/>
        </p:blipFill>
        <p:spPr>
          <a:xfrm>
            <a:off x="7896886" y="36467"/>
            <a:ext cx="1036664" cy="102485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679118" y="1459142"/>
            <a:ext cx="50877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16" name="Picture 15" descr="IMG_3482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45"/>
          <a:stretch/>
        </p:blipFill>
        <p:spPr>
          <a:xfrm>
            <a:off x="548771" y="4389672"/>
            <a:ext cx="3394660" cy="239718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228123" y="4735012"/>
            <a:ext cx="4738361" cy="2051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480"/>
              </a:spcBef>
              <a:buFont typeface="Arial" charset="0"/>
              <a:buChar char="•"/>
            </a:pPr>
            <a:r>
              <a:rPr lang="en-US" sz="1700" dirty="0">
                <a:solidFill>
                  <a:srgbClr val="FFFFFF"/>
                </a:solidFill>
                <a:latin typeface="+mj-lt"/>
              </a:rPr>
              <a:t>Highlighted as one of the 32 accomplishments of the first five years of the $500m Materials Genome Initiative</a:t>
            </a:r>
          </a:p>
          <a:p>
            <a:pPr marL="342900" indent="-342900">
              <a:spcBef>
                <a:spcPts val="480"/>
              </a:spcBef>
              <a:buFont typeface="Arial" charset="0"/>
              <a:buChar char="•"/>
            </a:pPr>
            <a:r>
              <a:rPr lang="en-US" sz="1700" dirty="0">
                <a:solidFill>
                  <a:srgbClr val="FFFFFF"/>
                </a:solidFill>
                <a:latin typeface="+mj-lt"/>
              </a:rPr>
              <a:t>Finalist in the 2017 Wisconsin Innovation Awards</a:t>
            </a:r>
          </a:p>
          <a:p>
            <a:pPr marL="342900" indent="-342900">
              <a:spcBef>
                <a:spcPts val="480"/>
              </a:spcBef>
              <a:buFont typeface="Arial" charset="0"/>
              <a:buChar char="•"/>
            </a:pPr>
            <a:r>
              <a:rPr lang="en-US" sz="1700" dirty="0">
                <a:solidFill>
                  <a:srgbClr val="FFFFFF"/>
                </a:solidFill>
                <a:latin typeface="+mj-lt"/>
              </a:rPr>
              <a:t>Presentations, student awards, papers published, </a:t>
            </a:r>
            <a:r>
              <a:rPr lang="mr-IN" sz="1700" dirty="0">
                <a:solidFill>
                  <a:srgbClr val="FFFFFF"/>
                </a:solidFill>
                <a:latin typeface="+mj-lt"/>
              </a:rPr>
              <a:t>…</a:t>
            </a:r>
            <a:endParaRPr lang="en-US" sz="17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5770" y="1301648"/>
            <a:ext cx="347295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Building the Future Workforce</a:t>
            </a:r>
          </a:p>
        </p:txBody>
      </p:sp>
      <p:pic>
        <p:nvPicPr>
          <p:cNvPr id="1026" name="Picture 2" descr="mg_469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125" y="1500243"/>
            <a:ext cx="3284152" cy="2463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46829" y="977760"/>
            <a:ext cx="79834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Undergraduate researchers transforming science and engineering with informatics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282541" y="4325371"/>
            <a:ext cx="144802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Recognition</a:t>
            </a:r>
          </a:p>
        </p:txBody>
      </p:sp>
    </p:spTree>
    <p:extLst>
      <p:ext uri="{BB962C8B-B14F-4D97-AF65-F5344CB8AC3E}">
        <p14:creationId xmlns:p14="http://schemas.microsoft.com/office/powerpoint/2010/main" val="167314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Brief Introduction to Machine Learning in Materials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4572000" cy="54202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Many exciting applications already</a:t>
            </a:r>
          </a:p>
          <a:p>
            <a:r>
              <a:rPr lang="en-US" sz="1600" dirty="0"/>
              <a:t>Image processing tools for characterization data using both unsupervised and supervised methods methods (including microstructural analysis) (e.g., octahedral tilts and defects in electron microscopy, X-ray structural analysis)</a:t>
            </a:r>
          </a:p>
          <a:p>
            <a:r>
              <a:rPr lang="en-US" sz="1600" dirty="0"/>
              <a:t>Property database development (e.g., diffusion coefficients, </a:t>
            </a:r>
            <a:r>
              <a:rPr lang="en-US" sz="1600" dirty="0" err="1"/>
              <a:t>thermoelectrics</a:t>
            </a:r>
            <a:r>
              <a:rPr lang="en-US" sz="1600" dirty="0"/>
              <a:t>, battery electrolytes)</a:t>
            </a:r>
          </a:p>
          <a:p>
            <a:r>
              <a:rPr lang="en-US" sz="1600" dirty="0"/>
              <a:t>Materials design (e.g., phosphors, polymer dielectrics, </a:t>
            </a:r>
            <a:r>
              <a:rPr lang="en-US" sz="1600" dirty="0" err="1"/>
              <a:t>piezoelectrics</a:t>
            </a:r>
            <a:r>
              <a:rPr lang="en-US" sz="1600" dirty="0"/>
              <a:t>, and superconductors)</a:t>
            </a:r>
          </a:p>
          <a:p>
            <a:r>
              <a:rPr lang="en-US" sz="1600" dirty="0"/>
              <a:t>Text mining of published papers (e.g., for synthesis guidance)</a:t>
            </a:r>
          </a:p>
          <a:p>
            <a:r>
              <a:rPr lang="en-US" sz="1600" dirty="0"/>
              <a:t>Novel interatomic potentials (e.g., for complex alloy surfaces, acceleration of </a:t>
            </a:r>
            <a:r>
              <a:rPr lang="en-US" sz="1600" i="1" dirty="0"/>
              <a:t>ab initio</a:t>
            </a:r>
            <a:r>
              <a:rPr lang="en-US" sz="1600" dirty="0"/>
              <a:t> molecular dynamics),</a:t>
            </a:r>
          </a:p>
          <a:p>
            <a:r>
              <a:rPr lang="en-US" sz="1600" dirty="0"/>
              <a:t>Improving </a:t>
            </a:r>
            <a:r>
              <a:rPr lang="en-US" sz="1600" i="1" dirty="0"/>
              <a:t>ab initio</a:t>
            </a:r>
            <a:r>
              <a:rPr lang="en-US" sz="1600" dirty="0"/>
              <a:t> </a:t>
            </a:r>
            <a:r>
              <a:rPr lang="en-US" sz="1600" dirty="0" err="1"/>
              <a:t>functionals</a:t>
            </a:r>
            <a:r>
              <a:rPr lang="en-US" sz="1600" dirty="0"/>
              <a:t> (e.g., corrections for highly correlated systems)</a:t>
            </a:r>
          </a:p>
          <a:p>
            <a:r>
              <a:rPr lang="en-US" sz="1600" dirty="0"/>
              <a:t>Autonomous experiments (e.g., carbon nanotube synthesis)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5DBDF-0DC9-BA4C-A63F-3939D45DCCF9}" type="slidenum">
              <a:rPr lang="en-US" smtClean="0"/>
              <a:t>27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810270" y="2418027"/>
            <a:ext cx="4114800" cy="23270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6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6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6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6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6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/>
              <a:t>Many specific features vs. general problems</a:t>
            </a:r>
          </a:p>
          <a:p>
            <a:r>
              <a:rPr lang="en-US" sz="1600" dirty="0"/>
              <a:t>Can have ”Big Data” (synchrotron light source) and more often ”small data” (hundreds of diffusion coefficients) challenges</a:t>
            </a:r>
          </a:p>
          <a:p>
            <a:r>
              <a:rPr lang="en-US" sz="1600" dirty="0"/>
              <a:t>Enormous amount of physics/chemistry/</a:t>
            </a:r>
            <a:r>
              <a:rPr lang="en-US" sz="1600" dirty="0" err="1"/>
              <a:t>mse</a:t>
            </a:r>
            <a:r>
              <a:rPr lang="en-US" sz="1600" dirty="0"/>
              <a:t> in data (composition, microstructure, physical laws)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6481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012295"/>
          </a:xfrm>
        </p:spPr>
        <p:txBody>
          <a:bodyPr>
            <a:normAutofit/>
          </a:bodyPr>
          <a:lstStyle/>
          <a:p>
            <a:r>
              <a:rPr lang="en-US" sz="3200" dirty="0"/>
              <a:t>Gaussian Process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14399"/>
                <a:ext cx="8229600" cy="3804292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000" dirty="0" smtClean="0"/>
                  <a:t>Assume </a:t>
                </a:r>
                <a:r>
                  <a:rPr lang="en-US" sz="2000" i="1" dirty="0" err="1"/>
                  <a:t>y</a:t>
                </a:r>
                <a:r>
                  <a:rPr lang="en-US" sz="2000" i="1" baseline="-25000" dirty="0" err="1"/>
                  <a:t>i</a:t>
                </a:r>
                <a:r>
                  <a:rPr lang="en-US" sz="2000" dirty="0"/>
                  <a:t> are output, </a:t>
                </a:r>
                <a:r>
                  <a:rPr lang="en-US" sz="2000" i="1" dirty="0" smtClean="0"/>
                  <a:t>x</a:t>
                </a:r>
                <a:r>
                  <a:rPr lang="en-US" sz="2000" i="1" baseline="-25000" dirty="0" smtClean="0"/>
                  <a:t>i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are </a:t>
                </a:r>
                <a:r>
                  <a:rPr lang="en-US" sz="2000" dirty="0" smtClean="0"/>
                  <a:t>input.</a:t>
                </a:r>
                <a:endParaRPr lang="en-US" sz="2000" dirty="0"/>
              </a:p>
              <a:p>
                <a:pPr>
                  <a:spcAft>
                    <a:spcPts val="600"/>
                  </a:spcAft>
                </a:pPr>
                <a:r>
                  <a:rPr lang="en-US" sz="2000" dirty="0"/>
                  <a:t>Assume our </a:t>
                </a:r>
                <a:r>
                  <a:rPr lang="en-US" sz="2000" i="1" dirty="0" smtClean="0"/>
                  <a:t>N</a:t>
                </a:r>
                <a:r>
                  <a:rPr lang="en-US" sz="2000" dirty="0" smtClean="0"/>
                  <a:t> {</a:t>
                </a:r>
                <a:r>
                  <a:rPr lang="en-US" sz="2000" i="1" dirty="0" smtClean="0"/>
                  <a:t>y</a:t>
                </a:r>
                <a:r>
                  <a:rPr lang="en-US" sz="2000" dirty="0"/>
                  <a:t>} values are a sample from a multivariate </a:t>
                </a:r>
                <a:r>
                  <a:rPr lang="en-US" sz="2000" dirty="0" smtClean="0"/>
                  <a:t>Gaussian (Normal) distribution of </a:t>
                </a:r>
                <a:r>
                  <a:rPr lang="en-US" sz="2000" i="1" dirty="0" smtClean="0"/>
                  <a:t>N</a:t>
                </a:r>
                <a:r>
                  <a:rPr lang="en-US" sz="2000" dirty="0" smtClean="0"/>
                  <a:t> variables.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000" dirty="0" smtClean="0"/>
                  <a:t>Assume the covariance between </a:t>
                </a:r>
                <a:r>
                  <a:rPr lang="en-US" sz="2000" i="1" dirty="0" err="1" smtClean="0"/>
                  <a:t>y</a:t>
                </a:r>
                <a:r>
                  <a:rPr lang="en-US" sz="2000" i="1" baseline="-25000" dirty="0" err="1" smtClean="0"/>
                  <a:t>i</a:t>
                </a:r>
                <a:r>
                  <a:rPr lang="en-US" sz="2000" dirty="0" smtClean="0"/>
                  <a:t> and </a:t>
                </a:r>
                <a:r>
                  <a:rPr lang="en-US" sz="2000" i="1" dirty="0" err="1" smtClean="0"/>
                  <a:t>y</a:t>
                </a:r>
                <a:r>
                  <a:rPr lang="en-US" sz="2000" i="1" baseline="-25000" dirty="0" err="1" smtClean="0"/>
                  <a:t>j</a:t>
                </a:r>
                <a:r>
                  <a:rPr lang="en-US" sz="2000" dirty="0" smtClean="0"/>
                  <a:t> depends on the distance between </a:t>
                </a:r>
                <a:r>
                  <a:rPr lang="en-US" sz="2000" i="1" dirty="0" smtClean="0"/>
                  <a:t>x</a:t>
                </a:r>
                <a:r>
                  <a:rPr lang="en-US" sz="2000" baseline="-25000" dirty="0" smtClean="0"/>
                  <a:t>i</a:t>
                </a:r>
                <a:r>
                  <a:rPr lang="en-US" sz="2000" dirty="0" smtClean="0"/>
                  <a:t> and </a:t>
                </a:r>
                <a:r>
                  <a:rPr lang="en-US" sz="2000" i="1" dirty="0" err="1" smtClean="0"/>
                  <a:t>x</a:t>
                </a:r>
                <a:r>
                  <a:rPr lang="en-US" sz="2000" i="1" baseline="-25000" dirty="0" err="1" smtClean="0"/>
                  <a:t>j</a:t>
                </a:r>
                <a:r>
                  <a:rPr lang="en-US" sz="2000" dirty="0" smtClean="0"/>
                  <a:t> through a radial basis function kernel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sz="20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>
                        <a:latin typeface="Cambria Math" charset="0"/>
                      </a:rPr>
                      <m:t>=</m:t>
                    </m:r>
                    <m:r>
                      <a:rPr lang="en-US" sz="2000" i="1">
                        <a:latin typeface="Cambria Math" charset="0"/>
                      </a:rPr>
                      <m:t>𝜎</m:t>
                    </m:r>
                    <m:r>
                      <a:rPr lang="en-US" sz="2000" i="1">
                        <a:latin typeface="Cambria Math" charset="0"/>
                      </a:rPr>
                      <m:t>𝑒𝑥𝑝</m:t>
                    </m:r>
                    <m:d>
                      <m:dPr>
                        <m:ctrlPr>
                          <a:rPr lang="en-US" sz="2000" i="1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000"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000">
                                        <a:latin typeface="Cambria Math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00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000" i="1">
                                <a:latin typeface="Cambria Math" charset="0"/>
                              </a:rPr>
                              <m:t>𝑙</m:t>
                            </m:r>
                          </m:den>
                        </m:f>
                      </m:e>
                    </m:d>
                    <m:r>
                      <a:rPr lang="en-US" sz="2000" b="0" i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dirty="0" smtClean="0"/>
                  <a:t>(can use other kernels).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000" dirty="0" smtClean="0"/>
                  <a:t>Set </a:t>
                </a:r>
                <a:r>
                  <a:rPr lang="en-US" sz="2000" i="1" dirty="0" smtClean="0">
                    <a:latin typeface="Symbol" charset="2"/>
                    <a:ea typeface="Symbol" charset="2"/>
                    <a:cs typeface="Symbol" charset="2"/>
                  </a:rPr>
                  <a:t>s</a:t>
                </a:r>
                <a:r>
                  <a:rPr lang="en-US" sz="2000" dirty="0" smtClean="0"/>
                  <a:t> = standard deviation of the data set, fit </a:t>
                </a:r>
                <a:r>
                  <a:rPr lang="en-US" sz="2000" dirty="0" err="1" smtClean="0"/>
                  <a:t>hyperpameter</a:t>
                </a:r>
                <a:r>
                  <a:rPr lang="en-US" sz="2000" dirty="0" smtClean="0"/>
                  <a:t> </a:t>
                </a:r>
                <a:r>
                  <a:rPr lang="en-US" sz="2000" i="1" dirty="0" smtClean="0"/>
                  <a:t>l</a:t>
                </a:r>
                <a:r>
                  <a:rPr lang="en-US" sz="2000" dirty="0" smtClean="0"/>
                  <a:t> (e.g., minimize CV score).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000" dirty="0" smtClean="0"/>
                  <a:t>Predict distribution for new data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𝑦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000" i="1" smtClean="0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 smtClean="0"/>
                  <a:t> as joint probability for an </a:t>
                </a:r>
                <a:r>
                  <a:rPr lang="en-US" sz="2000" i="1" dirty="0" smtClean="0"/>
                  <a:t>N</a:t>
                </a:r>
                <a:r>
                  <a:rPr lang="en-US" sz="2000" dirty="0" smtClean="0"/>
                  <a:t>+1 variable multivariate Gaussian with all {</a:t>
                </a:r>
                <a:r>
                  <a:rPr lang="en-US" sz="2000" i="1" dirty="0" smtClean="0"/>
                  <a:t>y</a:t>
                </a:r>
                <a:r>
                  <a:rPr lang="en-US" sz="2000" dirty="0" smtClean="0"/>
                  <a:t>}.  This gives </a:t>
                </a:r>
                <a:r>
                  <a:rPr lang="en-US" sz="2000" i="1" dirty="0" smtClean="0"/>
                  <a:t>y*</a:t>
                </a:r>
                <a:r>
                  <a:rPr lang="en-US" sz="2000" dirty="0" smtClean="0"/>
                  <a:t> and uncertainties for </a:t>
                </a:r>
                <a:r>
                  <a:rPr lang="en-US" sz="2000" i="1" dirty="0" smtClean="0"/>
                  <a:t>y*</a:t>
                </a:r>
                <a:r>
                  <a:rPr lang="en-US" sz="2000" dirty="0" smtClean="0"/>
                  <a:t>. </a:t>
                </a:r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14399"/>
                <a:ext cx="8229600" cy="3804292"/>
              </a:xfrm>
              <a:blipFill rotWithShape="0">
                <a:blip r:embed="rId3"/>
                <a:stretch>
                  <a:fillRect l="-519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-50802" y="6550223"/>
            <a:ext cx="90714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indent="-406400"/>
            <a:r>
              <a:rPr lang="en-US" sz="1400" dirty="0" err="1" smtClean="0"/>
              <a:t>Ebden</a:t>
            </a:r>
            <a:r>
              <a:rPr lang="en-US" sz="1400" dirty="0"/>
              <a:t>, M. Gaussian Processes: A </a:t>
            </a:r>
            <a:r>
              <a:rPr lang="en-US" sz="1400" dirty="0" smtClean="0"/>
              <a:t>Quick Introduction</a:t>
            </a:r>
            <a:r>
              <a:rPr lang="en-US" sz="1400" dirty="0"/>
              <a:t>. (</a:t>
            </a:r>
            <a:r>
              <a:rPr lang="en-US" sz="1400" dirty="0" smtClean="0"/>
              <a:t>2015) &lt;http</a:t>
            </a:r>
            <a:r>
              <a:rPr lang="en-US" sz="1400" dirty="0"/>
              <a:t>://</a:t>
            </a:r>
            <a:r>
              <a:rPr lang="en-US" sz="1400" dirty="0" err="1"/>
              <a:t>arxiv.org</a:t>
            </a:r>
            <a:r>
              <a:rPr lang="en-US" sz="1400" dirty="0"/>
              <a:t>/abs/1505.02965&gt;</a:t>
            </a:r>
            <a:endParaRPr lang="en-US" sz="1400" dirty="0">
              <a:effectLst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6686" y="4676991"/>
            <a:ext cx="83239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 smtClean="0"/>
              <a:t>Need to explore how good </a:t>
            </a:r>
            <a:r>
              <a:rPr lang="en-US" b="1" dirty="0"/>
              <a:t>these predictions </a:t>
            </a:r>
            <a:r>
              <a:rPr lang="en-US" b="1" dirty="0" smtClean="0"/>
              <a:t>and uncertainties </a:t>
            </a:r>
            <a:r>
              <a:rPr lang="en-US" b="1" dirty="0"/>
              <a:t>will be for physical system given GPR assumptions and limited data.</a:t>
            </a:r>
          </a:p>
        </p:txBody>
      </p:sp>
    </p:spTree>
    <p:extLst>
      <p:ext uri="{BB962C8B-B14F-4D97-AF65-F5344CB8AC3E}">
        <p14:creationId xmlns:p14="http://schemas.microsoft.com/office/powerpoint/2010/main" val="176373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" y="36168"/>
            <a:ext cx="905256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Diffusion Database</a:t>
            </a:r>
            <a:br>
              <a:rPr lang="en-US" b="1" dirty="0"/>
            </a:br>
            <a:r>
              <a:rPr lang="en-US" sz="2200" dirty="0">
                <a:hlinkClick r:id="rId3"/>
              </a:rPr>
              <a:t>http://diffusiondata.materialshub.org/</a:t>
            </a:r>
            <a:r>
              <a:rPr lang="en-US" sz="2200" dirty="0"/>
              <a:t> </a:t>
            </a:r>
            <a:br>
              <a:rPr lang="en-US" sz="2200" dirty="0"/>
            </a:br>
            <a:endParaRPr lang="en-US" sz="2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106" y="1303682"/>
            <a:ext cx="2701149" cy="48393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1733" y="1623295"/>
            <a:ext cx="4250365" cy="43767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1143" y="143862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BCC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3504" y="143862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FCC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754" y="6184759"/>
            <a:ext cx="9143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 database shows clear trends, e.g., vs. column, FCC vs. BCC, magnetic elements in FCC, etc.</a:t>
            </a:r>
          </a:p>
        </p:txBody>
      </p:sp>
    </p:spTree>
    <p:extLst>
      <p:ext uri="{BB962C8B-B14F-4D97-AF65-F5344CB8AC3E}">
        <p14:creationId xmlns:p14="http://schemas.microsoft.com/office/powerpoint/2010/main" val="116410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000"/>
          </a:p>
          <a:p>
            <a:pPr eaLnBrk="1" hangingPunct="1"/>
            <a:fld id="{1573A68F-6AC2-184D-AE3A-FC7861C0FFC8}" type="slidenum">
              <a:rPr lang="en-US" sz="1000"/>
              <a:pPr eaLnBrk="1" hangingPunct="1"/>
              <a:t>3</a:t>
            </a:fld>
            <a:endParaRPr lang="en-US" sz="1000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Atomistic Modeling Framework</a:t>
            </a: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541338" y="1150938"/>
            <a:ext cx="27622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b="1">
                <a:solidFill>
                  <a:schemeClr val="accent2"/>
                </a:solidFill>
              </a:rPr>
              <a:t>Hamiltonian H</a:t>
            </a:r>
          </a:p>
          <a:p>
            <a:pPr algn="ctr" eaLnBrk="1" hangingPunct="1"/>
            <a:r>
              <a:rPr lang="en-US" sz="1800"/>
              <a:t>(Basic physics of system)</a:t>
            </a:r>
          </a:p>
        </p:txBody>
      </p:sp>
      <p:sp>
        <p:nvSpPr>
          <p:cNvPr id="35845" name="Text Box 5"/>
          <p:cNvSpPr txBox="1">
            <a:spLocks noChangeArrowheads="1"/>
          </p:cNvSpPr>
          <p:nvPr/>
        </p:nvSpPr>
        <p:spPr bwMode="auto">
          <a:xfrm>
            <a:off x="1527175" y="3241675"/>
            <a:ext cx="60896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b="1">
                <a:solidFill>
                  <a:schemeClr val="accent2"/>
                </a:solidFill>
              </a:rPr>
              <a:t>Solve + Simulate</a:t>
            </a:r>
          </a:p>
          <a:p>
            <a:pPr algn="ctr" eaLnBrk="1" hangingPunct="1"/>
            <a:r>
              <a:rPr lang="en-US" sz="1800"/>
              <a:t>(Derive static, dynamic, thermodynamic properties from H)</a:t>
            </a:r>
          </a:p>
        </p:txBody>
      </p:sp>
      <p:sp>
        <p:nvSpPr>
          <p:cNvPr id="35846" name="Text Box 6"/>
          <p:cNvSpPr txBox="1">
            <a:spLocks noChangeArrowheads="1"/>
          </p:cNvSpPr>
          <p:nvPr/>
        </p:nvSpPr>
        <p:spPr bwMode="auto">
          <a:xfrm>
            <a:off x="4354513" y="5210175"/>
            <a:ext cx="4552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b="1">
                <a:solidFill>
                  <a:schemeClr val="accent2"/>
                </a:solidFill>
              </a:rPr>
              <a:t>Analyze</a:t>
            </a:r>
          </a:p>
          <a:p>
            <a:pPr algn="ctr" eaLnBrk="1" hangingPunct="1"/>
            <a:r>
              <a:rPr lang="en-US" sz="1800"/>
              <a:t>(Derive macro properties from calculations)</a:t>
            </a:r>
          </a:p>
        </p:txBody>
      </p:sp>
      <p:sp>
        <p:nvSpPr>
          <p:cNvPr id="35847" name="AutoShape 7"/>
          <p:cNvSpPr>
            <a:spLocks noChangeArrowheads="1"/>
          </p:cNvSpPr>
          <p:nvPr/>
        </p:nvSpPr>
        <p:spPr bwMode="auto">
          <a:xfrm rot="2466359">
            <a:off x="3076575" y="2419350"/>
            <a:ext cx="515938" cy="280988"/>
          </a:xfrm>
          <a:prstGeom prst="rightArrow">
            <a:avLst>
              <a:gd name="adj1" fmla="val 50000"/>
              <a:gd name="adj2" fmla="val 4590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48" name="AutoShape 8"/>
          <p:cNvSpPr>
            <a:spLocks noChangeArrowheads="1"/>
          </p:cNvSpPr>
          <p:nvPr/>
        </p:nvSpPr>
        <p:spPr bwMode="auto">
          <a:xfrm rot="2466359">
            <a:off x="5573713" y="4454525"/>
            <a:ext cx="515937" cy="280988"/>
          </a:xfrm>
          <a:prstGeom prst="rightArrow">
            <a:avLst>
              <a:gd name="adj1" fmla="val 50000"/>
              <a:gd name="adj2" fmla="val 4590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8504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012295"/>
          </a:xfrm>
        </p:spPr>
        <p:txBody>
          <a:bodyPr>
            <a:normAutofit/>
          </a:bodyPr>
          <a:lstStyle/>
          <a:p>
            <a:r>
              <a:rPr lang="en-US" sz="3200" dirty="0"/>
              <a:t>Gaussian Kernel Ridge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4399"/>
            <a:ext cx="8229600" cy="3804292"/>
          </a:xfrm>
        </p:spPr>
        <p:txBody>
          <a:bodyPr>
            <a:normAutofit/>
          </a:bodyPr>
          <a:lstStyle/>
          <a:p>
            <a:r>
              <a:rPr lang="en-US" sz="2000" dirty="0"/>
              <a:t>We have systems M-X labeled with </a:t>
            </a:r>
            <a:r>
              <a:rPr lang="en-US" sz="2000" dirty="0" err="1"/>
              <a:t>i</a:t>
            </a:r>
            <a:r>
              <a:rPr lang="en-US" sz="2000" dirty="0"/>
              <a:t>, and descriptors labeled with j for each M-X system. Assume </a:t>
            </a:r>
            <a:r>
              <a:rPr lang="en-US" sz="2000" i="1" dirty="0" err="1"/>
              <a:t>y</a:t>
            </a:r>
            <a:r>
              <a:rPr lang="en-US" sz="2000" i="1" baseline="-25000" dirty="0" err="1"/>
              <a:t>i</a:t>
            </a:r>
            <a:r>
              <a:rPr lang="en-US" sz="2000" dirty="0"/>
              <a:t> are output, </a:t>
            </a:r>
            <a:r>
              <a:rPr lang="en-US" sz="2000" i="1" dirty="0" err="1"/>
              <a:t>x</a:t>
            </a:r>
            <a:r>
              <a:rPr lang="en-US" sz="2000" i="1" baseline="-25000" dirty="0" err="1"/>
              <a:t>i,j</a:t>
            </a:r>
            <a:r>
              <a:rPr lang="en-US" sz="2000" dirty="0"/>
              <a:t> are input descriptors</a:t>
            </a:r>
          </a:p>
          <a:p>
            <a:r>
              <a:rPr lang="en-US" sz="2000" dirty="0"/>
              <a:t>Find {</a:t>
            </a:r>
            <a:r>
              <a:rPr lang="en-US" sz="2000" i="1" dirty="0" err="1"/>
              <a:t>a</a:t>
            </a:r>
            <a:r>
              <a:rPr lang="en-US" sz="2000" i="1" baseline="-25000" dirty="0" err="1"/>
              <a:t>j</a:t>
            </a:r>
            <a:r>
              <a:rPr lang="en-US" sz="2000" i="1" dirty="0"/>
              <a:t>,</a:t>
            </a:r>
            <a:r>
              <a:rPr lang="en-US" sz="2000" dirty="0">
                <a:latin typeface="Symbol" charset="2"/>
                <a:cs typeface="Symbol" charset="2"/>
              </a:rPr>
              <a:t> s</a:t>
            </a:r>
            <a:r>
              <a:rPr lang="en-US" sz="2000" dirty="0"/>
              <a:t>, </a:t>
            </a:r>
            <a:r>
              <a:rPr lang="en-US" sz="2000" dirty="0">
                <a:latin typeface="Symbol" charset="2"/>
                <a:cs typeface="Symbol" charset="2"/>
              </a:rPr>
              <a:t>l</a:t>
            </a:r>
            <a:r>
              <a:rPr lang="en-US" sz="2000" dirty="0"/>
              <a:t>} that minimize</a:t>
            </a:r>
          </a:p>
          <a:p>
            <a:endParaRPr lang="en-US" sz="2000" dirty="0"/>
          </a:p>
          <a:p>
            <a:endParaRPr lang="en-US" sz="20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906995" y="2363082"/>
          <a:ext cx="4845050" cy="89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7" name="Equation" r:id="rId3" imgW="2413000" imgH="444500" progId="Equation.3">
                  <p:embed/>
                </p:oleObj>
              </mc:Choice>
              <mc:Fallback>
                <p:oleObj name="Equation" r:id="rId3" imgW="2413000" imgH="4445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6995" y="2363082"/>
                        <a:ext cx="4845050" cy="890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6075230" y="2560315"/>
          <a:ext cx="2447925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8" name="Equation" r:id="rId5" imgW="1219200" imgH="546100" progId="Equation.3">
                  <p:embed/>
                </p:oleObj>
              </mc:Choice>
              <mc:Fallback>
                <p:oleObj name="Equation" r:id="rId5" imgW="1219200" imgH="5461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75230" y="2560315"/>
                        <a:ext cx="2447925" cy="1095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45414" y="3483720"/>
            <a:ext cx="27018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New values are given by 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447295" y="3449999"/>
          <a:ext cx="2168525" cy="71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9" name="Equation" r:id="rId7" imgW="1079500" imgH="355600" progId="Equation.3">
                  <p:embed/>
                </p:oleObj>
              </mc:Choice>
              <mc:Fallback>
                <p:oleObj name="Equation" r:id="rId7" imgW="1079500" imgH="3556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47295" y="3449999"/>
                        <a:ext cx="2168525" cy="712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769496" y="2160205"/>
            <a:ext cx="1073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Kernel is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353204"/>
            <a:ext cx="8975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G. </a:t>
            </a:r>
            <a:r>
              <a:rPr lang="en-US" sz="1400" dirty="0" err="1"/>
              <a:t>Montavon</a:t>
            </a:r>
            <a:r>
              <a:rPr lang="en-US" sz="1400" dirty="0"/>
              <a:t>, et al., NJOP ‘13.</a:t>
            </a:r>
          </a:p>
          <a:p>
            <a:r>
              <a:rPr lang="en-US" sz="1400" dirty="0"/>
              <a:t>A. </a:t>
            </a:r>
            <a:r>
              <a:rPr lang="en-US" sz="1400" dirty="0" err="1"/>
              <a:t>Gretton</a:t>
            </a:r>
            <a:r>
              <a:rPr lang="en-US" sz="1400" i="1" dirty="0"/>
              <a:t>, Introduction to RKHS, and some simple kernel algorithms</a:t>
            </a:r>
            <a:r>
              <a:rPr lang="en-US" sz="1400" dirty="0"/>
              <a:t>, 1/27/15 (lecture notes)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4251" y="4359112"/>
            <a:ext cx="77989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key idea:  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Associate a vector with each </a:t>
            </a:r>
            <a:r>
              <a:rPr lang="en-US" sz="2000" b="1" dirty="0"/>
              <a:t>x</a:t>
            </a:r>
            <a:r>
              <a:rPr lang="en-US" sz="2000" dirty="0"/>
              <a:t> and and give the projection of </a:t>
            </a:r>
            <a:r>
              <a:rPr lang="en-US" sz="2000" b="1" dirty="0"/>
              <a:t>x</a:t>
            </a:r>
            <a:r>
              <a:rPr lang="en-US" sz="2000" dirty="0"/>
              <a:t> on </a:t>
            </a:r>
            <a:r>
              <a:rPr lang="en-US" sz="2000" b="1" dirty="0"/>
              <a:t>x’</a:t>
            </a:r>
            <a:r>
              <a:rPr lang="en-US" sz="2000" dirty="0"/>
              <a:t> by K(</a:t>
            </a:r>
            <a:r>
              <a:rPr lang="en-US" sz="2000" b="1" dirty="0" err="1"/>
              <a:t>x</a:t>
            </a:r>
            <a:r>
              <a:rPr lang="en-US" sz="2000" dirty="0" err="1"/>
              <a:t>,</a:t>
            </a:r>
            <a:r>
              <a:rPr lang="en-US" sz="2000" b="1" dirty="0" err="1"/>
              <a:t>x</a:t>
            </a:r>
            <a:r>
              <a:rPr lang="en-US" sz="2000" b="1" dirty="0"/>
              <a:t>’</a:t>
            </a:r>
            <a:r>
              <a:rPr lang="en-US" sz="2000" dirty="0"/>
              <a:t>).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Each new value </a:t>
            </a:r>
            <a:r>
              <a:rPr lang="en-US" sz="2000" i="1" dirty="0"/>
              <a:t>y</a:t>
            </a:r>
            <a:r>
              <a:rPr lang="en-US" sz="2000" dirty="0"/>
              <a:t>*(</a:t>
            </a:r>
            <a:r>
              <a:rPr lang="en-US" sz="2000" b="1" dirty="0"/>
              <a:t>x</a:t>
            </a:r>
            <a:r>
              <a:rPr lang="en-US" sz="2000" dirty="0"/>
              <a:t>*) is a linear combination of projections of </a:t>
            </a:r>
            <a:r>
              <a:rPr lang="en-US" sz="2000" b="1" dirty="0"/>
              <a:t>x</a:t>
            </a:r>
            <a:r>
              <a:rPr lang="en-US" sz="2000" i="1" baseline="-25000" dirty="0"/>
              <a:t>i</a:t>
            </a:r>
            <a:r>
              <a:rPr lang="en-US" sz="2000" dirty="0"/>
              <a:t> on </a:t>
            </a:r>
            <a:r>
              <a:rPr lang="en-US" sz="2000" b="1" dirty="0"/>
              <a:t>x</a:t>
            </a:r>
            <a:r>
              <a:rPr lang="en-US" sz="2000" dirty="0"/>
              <a:t>* (K(</a:t>
            </a:r>
            <a:r>
              <a:rPr lang="en-US" sz="2000" b="1" dirty="0" err="1"/>
              <a:t>x</a:t>
            </a:r>
            <a:r>
              <a:rPr lang="en-US" sz="2000" b="1" baseline="-25000" dirty="0" err="1"/>
              <a:t>i</a:t>
            </a:r>
            <a:r>
              <a:rPr lang="en-US" sz="2000" dirty="0" err="1"/>
              <a:t>,</a:t>
            </a:r>
            <a:r>
              <a:rPr lang="en-US" sz="2000" b="1" dirty="0" err="1"/>
              <a:t>x</a:t>
            </a:r>
            <a:r>
              <a:rPr lang="en-US" sz="2000" b="1" dirty="0"/>
              <a:t>*</a:t>
            </a:r>
            <a:r>
              <a:rPr lang="en-US" sz="2000" dirty="0"/>
              <a:t>)) with coefficients fit to existing data (and with smoothing).</a:t>
            </a:r>
          </a:p>
        </p:txBody>
      </p:sp>
    </p:spTree>
    <p:extLst>
      <p:ext uri="{BB962C8B-B14F-4D97-AF65-F5344CB8AC3E}">
        <p14:creationId xmlns:p14="http://schemas.microsoft.com/office/powerpoint/2010/main" val="1692188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Hamiltonians</a:t>
            </a:r>
            <a:endParaRPr lang="en-US" dirty="0"/>
          </a:p>
        </p:txBody>
      </p:sp>
      <p:sp>
        <p:nvSpPr>
          <p:cNvPr id="3789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Atomistic modeling efforts generally start with a Hamiltonian (H) that is a function of the relevant degrees of freedom, usually atom positions/momenta ({</a:t>
            </a:r>
            <a:r>
              <a:rPr lang="en-US" b="1">
                <a:latin typeface="Arial" charset="0"/>
                <a:ea typeface="ＭＳ Ｐゴシック" charset="0"/>
                <a:cs typeface="ＭＳ Ｐゴシック" charset="0"/>
              </a:rPr>
              <a:t>r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},{</a:t>
            </a:r>
            <a:r>
              <a:rPr lang="en-US" b="1">
                <a:latin typeface="Arial" charset="0"/>
                <a:ea typeface="ＭＳ Ｐゴシック" charset="0"/>
                <a:cs typeface="ＭＳ Ｐゴシック" charset="0"/>
              </a:rPr>
              <a:t>p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}) and sometimes electron positions/momenta ({</a:t>
            </a:r>
            <a:r>
              <a:rPr lang="en-US" b="1">
                <a:latin typeface="Arial" charset="0"/>
                <a:ea typeface="ＭＳ Ｐゴシック" charset="0"/>
                <a:cs typeface="ＭＳ Ｐゴシック" charset="0"/>
              </a:rPr>
              <a:t>R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} ,{</a:t>
            </a:r>
            <a:r>
              <a:rPr lang="en-US" b="1">
                <a:latin typeface="Arial" charset="0"/>
                <a:ea typeface="ＭＳ Ｐゴシック" charset="0"/>
                <a:cs typeface="ＭＳ Ｐゴシック" charset="0"/>
              </a:rPr>
              <a:t>P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}).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H determines the basic physics of the system (static equilibrium, time dynamics, thermodynamics), and essentially all phenomena of interest can be derived from H.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challenge of atomistic modeling is to </a:t>
            </a:r>
            <a:r>
              <a:rPr lang="en-US" b="1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make H accurate and fast.</a:t>
            </a:r>
          </a:p>
        </p:txBody>
      </p:sp>
      <p:sp>
        <p:nvSpPr>
          <p:cNvPr id="378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000">
              <a:solidFill>
                <a:srgbClr val="000000"/>
              </a:solidFill>
            </a:endParaRPr>
          </a:p>
          <a:p>
            <a:pPr eaLnBrk="1" hangingPunct="1"/>
            <a:fld id="{659DF8AC-73C9-2F49-8F4F-30026918C32B}" type="slidenum">
              <a:rPr lang="en-US" sz="1000">
                <a:solidFill>
                  <a:srgbClr val="000000"/>
                </a:solidFill>
              </a:rPr>
              <a:pPr eaLnBrk="1" hangingPunct="1"/>
              <a:t>4</a:t>
            </a:fld>
            <a:endParaRPr 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663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000">
              <a:solidFill>
                <a:srgbClr val="000000"/>
              </a:solidFill>
            </a:endParaRPr>
          </a:p>
          <a:p>
            <a:pPr eaLnBrk="1" hangingPunct="1"/>
            <a:fld id="{E0868372-5CA7-2440-911D-A7925A9D69D7}" type="slidenum">
              <a:rPr lang="en-US" sz="1000">
                <a:solidFill>
                  <a:srgbClr val="000000"/>
                </a:solidFill>
              </a:rPr>
              <a:pPr eaLnBrk="1" hangingPunct="1"/>
              <a:t>5</a:t>
            </a:fld>
            <a:endParaRPr lang="en-US" sz="1000">
              <a:solidFill>
                <a:srgbClr val="000000"/>
              </a:solidFill>
            </a:endParaRPr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Two Classes of Atomic Scale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Hamiltonians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1468438"/>
            <a:ext cx="8229600" cy="4716462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b="1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Quantum mechanical </a:t>
            </a:r>
            <a:r>
              <a:rPr lang="en-US" b="1" dirty="0" smtClean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modeling</a:t>
            </a:r>
          </a:p>
          <a:p>
            <a:pPr lvl="1" eaLnBrk="1" hangingPunct="1"/>
            <a:r>
              <a:rPr lang="en-US" dirty="0" smtClean="0">
                <a:latin typeface="Arial" charset="0"/>
                <a:ea typeface="ＭＳ Ｐゴシック" charset="0"/>
              </a:rPr>
              <a:t>Solves the Schrodinger equation for the electrons to get </a:t>
            </a:r>
            <a:r>
              <a:rPr lang="en-US" b="1" dirty="0" smtClean="0">
                <a:latin typeface="Arial" charset="0"/>
                <a:ea typeface="ＭＳ Ｐゴシック" charset="0"/>
              </a:rPr>
              <a:t>electronic structure</a:t>
            </a:r>
          </a:p>
          <a:p>
            <a:pPr lvl="1" eaLnBrk="1" hangingPunct="1"/>
            <a:r>
              <a:rPr lang="en-US" dirty="0" smtClean="0">
                <a:latin typeface="Arial" charset="0"/>
                <a:ea typeface="ＭＳ Ｐゴシック" charset="0"/>
              </a:rPr>
              <a:t>Also </a:t>
            </a:r>
            <a:r>
              <a:rPr lang="en-US" dirty="0">
                <a:latin typeface="Arial" charset="0"/>
                <a:ea typeface="ＭＳ Ｐゴシック" charset="0"/>
              </a:rPr>
              <a:t>gives </a:t>
            </a:r>
            <a:r>
              <a:rPr lang="en-US" b="1" dirty="0">
                <a:latin typeface="Arial" charset="0"/>
                <a:ea typeface="ＭＳ Ｐゴシック" charset="0"/>
              </a:rPr>
              <a:t>total energies</a:t>
            </a:r>
          </a:p>
          <a:p>
            <a:pPr lvl="1" eaLnBrk="1" hangingPunct="1"/>
            <a:r>
              <a:rPr lang="en-US" b="1" dirty="0">
                <a:latin typeface="Arial" charset="0"/>
                <a:ea typeface="ＭＳ Ｐゴシック" charset="0"/>
              </a:rPr>
              <a:t>Slow </a:t>
            </a:r>
            <a:r>
              <a:rPr lang="en-US" dirty="0">
                <a:latin typeface="Arial" charset="0"/>
                <a:ea typeface="ＭＳ Ｐゴシック" charset="0"/>
              </a:rPr>
              <a:t>because solving quantum equations for all the electrons is </a:t>
            </a:r>
            <a:r>
              <a:rPr lang="en-US" dirty="0" smtClean="0">
                <a:latin typeface="Arial" charset="0"/>
                <a:ea typeface="ＭＳ Ｐゴシック" charset="0"/>
              </a:rPr>
              <a:t>hard (typically 10</a:t>
            </a:r>
            <a:r>
              <a:rPr lang="en-US" baseline="30000" dirty="0" smtClean="0">
                <a:latin typeface="Arial" charset="0"/>
                <a:ea typeface="ＭＳ Ｐゴシック" charset="0"/>
              </a:rPr>
              <a:t>2</a:t>
            </a:r>
            <a:r>
              <a:rPr lang="en-US" dirty="0" smtClean="0">
                <a:latin typeface="Arial" charset="0"/>
                <a:ea typeface="ＭＳ Ｐゴシック" charset="0"/>
              </a:rPr>
              <a:t> atoms, time~10ps)</a:t>
            </a:r>
          </a:p>
          <a:p>
            <a:pPr lvl="1" eaLnBrk="1" hangingPunct="1"/>
            <a:r>
              <a:rPr lang="en-US" b="1" dirty="0" smtClean="0">
                <a:latin typeface="Arial" charset="0"/>
                <a:ea typeface="ＭＳ Ｐゴシック" charset="0"/>
              </a:rPr>
              <a:t>Density functional theory </a:t>
            </a:r>
            <a:r>
              <a:rPr lang="en-US" dirty="0" smtClean="0">
                <a:latin typeface="Arial" charset="0"/>
                <a:ea typeface="ＭＳ Ｐゴシック" charset="0"/>
              </a:rPr>
              <a:t>is a quantum mechanical method</a:t>
            </a:r>
            <a:endParaRPr lang="en-US" dirty="0">
              <a:latin typeface="Arial" charset="0"/>
              <a:ea typeface="ＭＳ Ｐゴシック" charset="0"/>
            </a:endParaRPr>
          </a:p>
          <a:p>
            <a:pPr eaLnBrk="1" hangingPunct="1"/>
            <a:r>
              <a:rPr lang="en-US" b="1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Potential modeling (</a:t>
            </a:r>
            <a:r>
              <a:rPr lang="ja-JP" altLang="en-US" b="1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b="1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Classical</a:t>
            </a:r>
            <a:r>
              <a:rPr lang="ja-JP" altLang="en-US" b="1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b="1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, </a:t>
            </a:r>
            <a:r>
              <a:rPr lang="ja-JP" altLang="en-US" b="1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b="1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Molecular Modeling</a:t>
            </a:r>
            <a:r>
              <a:rPr lang="ja-JP" altLang="en-US" b="1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b="1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, </a:t>
            </a:r>
            <a:r>
              <a:rPr lang="ja-JP" altLang="en-US" b="1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b="1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Semi-empirical potentials</a:t>
            </a:r>
            <a:r>
              <a:rPr lang="ja-JP" altLang="en-US" b="1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b="1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)</a:t>
            </a:r>
          </a:p>
          <a:p>
            <a:pPr lvl="1" eaLnBrk="1" hangingPunct="1"/>
            <a:r>
              <a:rPr lang="en-US" b="1" dirty="0">
                <a:latin typeface="Arial" charset="0"/>
                <a:ea typeface="ＭＳ Ｐゴシック" charset="0"/>
              </a:rPr>
              <a:t>No electrons </a:t>
            </a:r>
            <a:r>
              <a:rPr lang="en-US" dirty="0">
                <a:latin typeface="Arial" charset="0"/>
                <a:ea typeface="ＭＳ Ｐゴシック" charset="0"/>
              </a:rPr>
              <a:t>so no electronic structure</a:t>
            </a:r>
          </a:p>
          <a:p>
            <a:pPr lvl="1" eaLnBrk="1" hangingPunct="1"/>
            <a:r>
              <a:rPr lang="en-US" dirty="0">
                <a:latin typeface="Arial" charset="0"/>
                <a:ea typeface="ＭＳ Ｐゴシック" charset="0"/>
              </a:rPr>
              <a:t>Gives </a:t>
            </a:r>
            <a:r>
              <a:rPr lang="en-US" b="1" dirty="0">
                <a:latin typeface="Arial" charset="0"/>
                <a:ea typeface="ＭＳ Ｐゴシック" charset="0"/>
              </a:rPr>
              <a:t>energies</a:t>
            </a:r>
            <a:endParaRPr lang="en-US" dirty="0">
              <a:latin typeface="Arial" charset="0"/>
              <a:ea typeface="ＭＳ Ｐゴシック" charset="0"/>
            </a:endParaRPr>
          </a:p>
          <a:p>
            <a:pPr lvl="1"/>
            <a:r>
              <a:rPr lang="en-US" b="1" dirty="0">
                <a:latin typeface="Arial" charset="0"/>
                <a:ea typeface="ＭＳ Ｐゴシック" charset="0"/>
              </a:rPr>
              <a:t>Faster </a:t>
            </a:r>
            <a:r>
              <a:rPr lang="en-US" dirty="0" smtClean="0">
                <a:latin typeface="Arial" charset="0"/>
                <a:ea typeface="ＭＳ Ｐゴシック" charset="0"/>
              </a:rPr>
              <a:t>because </a:t>
            </a:r>
            <a:r>
              <a:rPr lang="en-US" dirty="0">
                <a:latin typeface="Arial" charset="0"/>
                <a:ea typeface="ＭＳ Ｐゴシック" charset="0"/>
              </a:rPr>
              <a:t>electrons are not treated </a:t>
            </a:r>
            <a:r>
              <a:rPr lang="en-US" dirty="0" smtClean="0">
                <a:latin typeface="Arial" charset="0"/>
                <a:ea typeface="ＭＳ Ｐゴシック" charset="0"/>
              </a:rPr>
              <a:t>explicitly (typically 10</a:t>
            </a:r>
            <a:r>
              <a:rPr lang="en-US" baseline="30000" dirty="0" smtClean="0">
                <a:latin typeface="Arial" charset="0"/>
                <a:ea typeface="ＭＳ Ｐゴシック" charset="0"/>
              </a:rPr>
              <a:t>8</a:t>
            </a:r>
            <a:r>
              <a:rPr lang="en-US" dirty="0" smtClean="0">
                <a:latin typeface="Arial" charset="0"/>
                <a:ea typeface="ＭＳ Ｐゴシック" charset="0"/>
              </a:rPr>
              <a:t> atoms, time~10ns)</a:t>
            </a:r>
          </a:p>
          <a:p>
            <a:pPr lvl="1" eaLnBrk="1" hangingPunct="1"/>
            <a:endParaRPr lang="en-US" dirty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93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000"/>
          </a:p>
          <a:p>
            <a:pPr eaLnBrk="1" hangingPunct="1"/>
            <a:fld id="{42763C1A-2B36-8349-A8D4-8F560AAECF0E}" type="slidenum">
              <a:rPr lang="en-US" sz="1000"/>
              <a:pPr eaLnBrk="1" hangingPunct="1"/>
              <a:t>6</a:t>
            </a:fld>
            <a:endParaRPr lang="en-US" sz="1000"/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65100" y="0"/>
            <a:ext cx="9144000" cy="1025525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Total QM Hamiltonian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00500" y="1016000"/>
            <a:ext cx="1828800" cy="55165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KE</a:t>
            </a:r>
            <a:r>
              <a:rPr lang="en-US" baseline="-25000">
                <a:latin typeface="Arial" charset="0"/>
                <a:ea typeface="ＭＳ Ｐゴシック" charset="0"/>
                <a:cs typeface="ＭＳ Ｐゴシック" charset="0"/>
              </a:rPr>
              <a:t>Ions</a:t>
            </a:r>
          </a:p>
          <a:p>
            <a:pPr eaLnBrk="1" hangingPunct="1">
              <a:lnSpc>
                <a:spcPct val="90000"/>
              </a:lnSpc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Ion-Ion</a:t>
            </a:r>
          </a:p>
          <a:p>
            <a:pPr eaLnBrk="1" hangingPunct="1">
              <a:lnSpc>
                <a:spcPct val="90000"/>
              </a:lnSpc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Ion-Elec</a:t>
            </a:r>
          </a:p>
          <a:p>
            <a:pPr eaLnBrk="1" hangingPunct="1">
              <a:lnSpc>
                <a:spcPct val="90000"/>
              </a:lnSpc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KE</a:t>
            </a:r>
            <a:r>
              <a:rPr lang="en-US" baseline="-25000">
                <a:latin typeface="Arial" charset="0"/>
                <a:ea typeface="ＭＳ Ｐゴシック" charset="0"/>
                <a:cs typeface="ＭＳ Ｐゴシック" charset="0"/>
              </a:rPr>
              <a:t>Elec</a:t>
            </a:r>
          </a:p>
          <a:p>
            <a:pPr eaLnBrk="1" hangingPunct="1">
              <a:lnSpc>
                <a:spcPct val="90000"/>
              </a:lnSpc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Elec-Elec</a:t>
            </a:r>
          </a:p>
        </p:txBody>
      </p:sp>
      <p:graphicFrame>
        <p:nvGraphicFramePr>
          <p:cNvPr id="25604" name="Object 2"/>
          <p:cNvGraphicFramePr>
            <a:graphicFrameLocks/>
          </p:cNvGraphicFramePr>
          <p:nvPr>
            <p:extLst/>
          </p:nvPr>
        </p:nvGraphicFramePr>
        <p:xfrm>
          <a:off x="487363" y="708025"/>
          <a:ext cx="3243262" cy="575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0" name="Equation" r:id="rId4" imgW="1193800" imgH="2438400" progId="Equation.3">
                  <p:embed/>
                </p:oleObj>
              </mc:Choice>
              <mc:Fallback>
                <p:oleObj name="Equation" r:id="rId4" imgW="1193800" imgH="24384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363" y="708025"/>
                        <a:ext cx="3243262" cy="575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5" name="AutoShape 5"/>
          <p:cNvSpPr>
            <a:spLocks noChangeArrowheads="1"/>
          </p:cNvSpPr>
          <p:nvPr/>
        </p:nvSpPr>
        <p:spPr bwMode="auto">
          <a:xfrm>
            <a:off x="5461000" y="1117600"/>
            <a:ext cx="635000" cy="330200"/>
          </a:xfrm>
          <a:prstGeom prst="leftArrow">
            <a:avLst>
              <a:gd name="adj1" fmla="val 50000"/>
              <a:gd name="adj2" fmla="val 4807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6153150" y="1017588"/>
            <a:ext cx="2422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/>
              <a:t>Treat Classically</a:t>
            </a:r>
          </a:p>
        </p:txBody>
      </p:sp>
      <p:sp>
        <p:nvSpPr>
          <p:cNvPr id="25607" name="Text Box 7"/>
          <p:cNvSpPr txBox="1">
            <a:spLocks noChangeArrowheads="1"/>
          </p:cNvSpPr>
          <p:nvPr/>
        </p:nvSpPr>
        <p:spPr bwMode="auto">
          <a:xfrm>
            <a:off x="6153150" y="2082800"/>
            <a:ext cx="29908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/>
              <a:t>Treat classically Ewald sum</a:t>
            </a:r>
          </a:p>
        </p:txBody>
      </p:sp>
      <p:sp>
        <p:nvSpPr>
          <p:cNvPr id="25608" name="AutoShape 8"/>
          <p:cNvSpPr>
            <a:spLocks noChangeArrowheads="1"/>
          </p:cNvSpPr>
          <p:nvPr/>
        </p:nvSpPr>
        <p:spPr bwMode="auto">
          <a:xfrm>
            <a:off x="5486400" y="2273300"/>
            <a:ext cx="635000" cy="330200"/>
          </a:xfrm>
          <a:prstGeom prst="leftArrow">
            <a:avLst>
              <a:gd name="adj1" fmla="val 50000"/>
              <a:gd name="adj2" fmla="val 4807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09" name="Text Box 9"/>
          <p:cNvSpPr txBox="1">
            <a:spLocks noChangeArrowheads="1"/>
          </p:cNvSpPr>
          <p:nvPr/>
        </p:nvSpPr>
        <p:spPr bwMode="auto">
          <a:xfrm>
            <a:off x="6153150" y="3492500"/>
            <a:ext cx="2990850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 b="1">
                <a:solidFill>
                  <a:schemeClr val="accent2"/>
                </a:solidFill>
              </a:rPr>
              <a:t>Treat quantum</a:t>
            </a:r>
          </a:p>
          <a:p>
            <a:pPr eaLnBrk="1" hangingPunct="1"/>
            <a:r>
              <a:rPr lang="en-US" sz="2400" b="1">
                <a:solidFill>
                  <a:schemeClr val="accent2"/>
                </a:solidFill>
              </a:rPr>
              <a:t>assuming fixed ion positions (Born-Oppenheimer approximation)</a:t>
            </a:r>
          </a:p>
          <a:p>
            <a:pPr eaLnBrk="1" hangingPunct="1"/>
            <a:r>
              <a:rPr lang="en-US" sz="2400" b="1">
                <a:solidFill>
                  <a:schemeClr val="accent2"/>
                </a:solidFill>
              </a:rPr>
              <a:t>This becomes the Quantum H</a:t>
            </a:r>
          </a:p>
        </p:txBody>
      </p:sp>
      <p:sp>
        <p:nvSpPr>
          <p:cNvPr id="25610" name="AutoShape 10"/>
          <p:cNvSpPr>
            <a:spLocks/>
          </p:cNvSpPr>
          <p:nvPr/>
        </p:nvSpPr>
        <p:spPr bwMode="auto">
          <a:xfrm>
            <a:off x="5664200" y="3467100"/>
            <a:ext cx="419100" cy="2781300"/>
          </a:xfrm>
          <a:prstGeom prst="rightBrace">
            <a:avLst>
              <a:gd name="adj1" fmla="val 55303"/>
              <a:gd name="adj2" fmla="val 50000"/>
            </a:avLst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5611" name="Object 3"/>
          <p:cNvGraphicFramePr>
            <a:graphicFrameLocks/>
          </p:cNvGraphicFramePr>
          <p:nvPr/>
        </p:nvGraphicFramePr>
        <p:xfrm>
          <a:off x="6811963" y="1360488"/>
          <a:ext cx="1323975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" name="Equation" r:id="rId6" imgW="583947" imgH="393529" progId="Equation.DSMT4">
                  <p:embed/>
                </p:oleObj>
              </mc:Choice>
              <mc:Fallback>
                <p:oleObj name="Equation" r:id="rId6" imgW="583947" imgH="393529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1963" y="1360488"/>
                        <a:ext cx="1323975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161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Solving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the Schrodinger equation exactly for interacting electrons is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impractical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(at present) due to the electron-electron interaction</a:t>
            </a:r>
          </a:p>
          <a:p>
            <a:pPr eaLnBrk="1" hangingPunct="1"/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This has as a solution a 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wavefunction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 that depends on all electrons (3N</a:t>
            </a:r>
            <a:r>
              <a:rPr lang="en-US" baseline="-25000" dirty="0" smtClean="0">
                <a:latin typeface="Arial" charset="0"/>
                <a:ea typeface="ＭＳ Ｐゴシック" charset="0"/>
                <a:cs typeface="ＭＳ Ｐゴシック" charset="0"/>
              </a:rPr>
              <a:t>e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 dimensional function) and is intractably complex for any realistic system.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57200" y="2563786"/>
                <a:ext cx="6600825" cy="8731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𝐻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𝐼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sSubSup>
                                <m:sSubSup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𝐼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𝐼</m:t>
                                      </m:r>
                                    </m:sub>
                                  </m:sSub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hr-HR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𝐼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nary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𝐼</m:t>
                                      </m:r>
                                    </m:sub>
                                  </m:sSub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hr-HR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d>
                    </m:oMath>
                  </m:oMathPara>
                </a14:m>
                <a:endParaRPr lang="en-US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563786"/>
                <a:ext cx="6600825" cy="8731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65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000"/>
          </a:p>
          <a:p>
            <a:pPr eaLnBrk="1" hangingPunct="1"/>
            <a:fld id="{3E8141D4-6A16-AD4A-B479-A2FF9EF58B0F}" type="slidenum">
              <a:rPr lang="en-US" sz="1000"/>
              <a:pPr eaLnBrk="1" hangingPunct="1"/>
              <a:t>7</a:t>
            </a:fld>
            <a:endParaRPr lang="en-US" sz="1000"/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The Problem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0661" name="Rectangle 5"/>
          <p:cNvSpPr>
            <a:spLocks noChangeArrowheads="1"/>
          </p:cNvSpPr>
          <p:nvPr/>
        </p:nvSpPr>
        <p:spPr bwMode="auto">
          <a:xfrm>
            <a:off x="2085414" y="3522183"/>
            <a:ext cx="42719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800" dirty="0" err="1" smtClean="0"/>
              <a:t>KE</a:t>
            </a:r>
            <a:r>
              <a:rPr lang="en-US" sz="1800" baseline="-25000" dirty="0" err="1" smtClean="0"/>
              <a:t>Elec</a:t>
            </a:r>
            <a:r>
              <a:rPr lang="en-US" sz="1800" baseline="-25000" dirty="0" smtClean="0"/>
              <a:t>  	</a:t>
            </a:r>
            <a:r>
              <a:rPr lang="en-US" sz="1800" dirty="0" smtClean="0"/>
              <a:t>         Ion-Elec</a:t>
            </a:r>
            <a:r>
              <a:rPr lang="en-US" sz="1800" baseline="-25000" dirty="0" smtClean="0"/>
              <a:t>                </a:t>
            </a:r>
            <a:r>
              <a:rPr lang="en-US" sz="1800" dirty="0" smtClean="0"/>
              <a:t>Elec-Elec</a:t>
            </a:r>
            <a:endParaRPr lang="en-US" sz="1800" dirty="0"/>
          </a:p>
        </p:txBody>
      </p:sp>
      <p:sp>
        <p:nvSpPr>
          <p:cNvPr id="70662" name="Oval 6"/>
          <p:cNvSpPr>
            <a:spLocks noChangeArrowheads="1"/>
          </p:cNvSpPr>
          <p:nvPr/>
        </p:nvSpPr>
        <p:spPr bwMode="auto">
          <a:xfrm>
            <a:off x="4628129" y="2459462"/>
            <a:ext cx="1729248" cy="1081837"/>
          </a:xfrm>
          <a:prstGeom prst="ellips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9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000"/>
          </a:p>
          <a:p>
            <a:pPr eaLnBrk="1" hangingPunct="1"/>
            <a:fld id="{3E8141D4-6A16-AD4A-B479-A2FF9EF58B0F}" type="slidenum">
              <a:rPr lang="en-US" sz="1000"/>
              <a:pPr eaLnBrk="1" hangingPunct="1"/>
              <a:t>8</a:t>
            </a:fld>
            <a:endParaRPr lang="en-US" sz="1000"/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Density Functional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Theory (DFT)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6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487487"/>
                <a:ext cx="8229600" cy="5233988"/>
              </a:xfrm>
            </p:spPr>
            <p:txBody>
              <a:bodyPr>
                <a:normAutofit fontScale="92500" lnSpcReduction="20000"/>
              </a:bodyPr>
              <a:lstStyle/>
              <a:p>
                <a:pPr eaLnBrk="1" hangingPunct="1">
                  <a:lnSpc>
                    <a:spcPct val="110000"/>
                  </a:lnSpc>
                </a:pPr>
                <a:r>
                  <a:rPr lang="en-US" dirty="0" smtClean="0">
                    <a:latin typeface="Arial" charset="0"/>
                    <a:ea typeface="ＭＳ Ｐゴシック" charset="0"/>
                    <a:cs typeface="ＭＳ Ｐゴシック" charset="0"/>
                  </a:rPr>
                  <a:t>The key ideas of DFT are to replace the many-body wave function with single electron wave functions (Kohn-Sham orbital, 3 dimensional) and the electron-electron interaction with a effective potential that is a function of density (exchange-correlation potential)</a:t>
                </a:r>
              </a:p>
              <a:p>
                <a:pPr eaLnBrk="1" hangingPunct="1">
                  <a:lnSpc>
                    <a:spcPct val="110000"/>
                  </a:lnSpc>
                </a:pPr>
                <a:endParaRPr lang="en-US" dirty="0">
                  <a:latin typeface="Arial" charset="0"/>
                  <a:ea typeface="ＭＳ Ｐゴシック" charset="0"/>
                  <a:cs typeface="ＭＳ Ｐゴシック" charset="0"/>
                </a:endParaRPr>
              </a:p>
              <a:p>
                <a:pPr eaLnBrk="1" hangingPunct="1">
                  <a:lnSpc>
                    <a:spcPct val="110000"/>
                  </a:lnSpc>
                </a:pPr>
                <a:endParaRPr lang="en-US" dirty="0" smtClean="0">
                  <a:latin typeface="Arial" charset="0"/>
                  <a:ea typeface="ＭＳ Ｐゴシック" charset="0"/>
                  <a:cs typeface="ＭＳ Ｐゴシック" charset="0"/>
                </a:endParaRPr>
              </a:p>
              <a:p>
                <a:pPr eaLnBrk="1" hangingPunct="1">
                  <a:lnSpc>
                    <a:spcPct val="110000"/>
                  </a:lnSpc>
                </a:pPr>
                <a:endParaRPr lang="en-US" dirty="0">
                  <a:latin typeface="Arial" charset="0"/>
                  <a:ea typeface="ＭＳ Ｐゴシック" charset="0"/>
                  <a:cs typeface="ＭＳ Ｐゴシック" charset="0"/>
                </a:endParaRPr>
              </a:p>
              <a:p>
                <a:pPr eaLnBrk="1" hangingPunct="1">
                  <a:lnSpc>
                    <a:spcPct val="110000"/>
                  </a:lnSpc>
                </a:pPr>
                <a:endParaRPr lang="en-US" dirty="0" smtClean="0">
                  <a:latin typeface="Arial" charset="0"/>
                  <a:ea typeface="ＭＳ Ｐゴシック" charset="0"/>
                  <a:cs typeface="ＭＳ Ｐゴシック" charset="0"/>
                </a:endParaRPr>
              </a:p>
              <a:p>
                <a:pPr eaLnBrk="1" hangingPunct="1">
                  <a:lnSpc>
                    <a:spcPct val="110000"/>
                  </a:lnSpc>
                </a:pPr>
                <a:endParaRPr lang="en-US" dirty="0">
                  <a:latin typeface="Arial" charset="0"/>
                  <a:ea typeface="ＭＳ Ｐゴシック" charset="0"/>
                  <a:cs typeface="ＭＳ Ｐゴシック" charset="0"/>
                </a:endParaRPr>
              </a:p>
              <a:p>
                <a:pPr eaLnBrk="1" hangingPunct="1">
                  <a:lnSpc>
                    <a:spcPct val="110000"/>
                  </a:lnSpc>
                </a:pPr>
                <a:endParaRPr lang="en-US" dirty="0" smtClean="0">
                  <a:latin typeface="Arial" charset="0"/>
                  <a:ea typeface="ＭＳ Ｐゴシック" charset="0"/>
                  <a:cs typeface="ＭＳ Ｐゴシック" charset="0"/>
                </a:endParaRPr>
              </a:p>
              <a:p>
                <a:pPr eaLnBrk="1" hangingPunct="1">
                  <a:lnSpc>
                    <a:spcPct val="110000"/>
                  </a:lnSpc>
                </a:pPr>
                <a:r>
                  <a:rPr lang="en-US" dirty="0" smtClean="0">
                    <a:latin typeface="Arial" charset="0"/>
                    <a:ea typeface="ＭＳ Ｐゴシック" charset="0"/>
                    <a:cs typeface="ＭＳ Ｐゴシック" charset="0"/>
                  </a:rPr>
                  <a:t>This is exact if you know exchange-correlation potential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𝑋𝐶</m:t>
                        </m:r>
                      </m:sup>
                    </m:sSup>
                  </m:oMath>
                </a14:m>
                <a:r>
                  <a:rPr lang="en-US" dirty="0" smtClean="0">
                    <a:latin typeface="Arial" charset="0"/>
                    <a:ea typeface="ＭＳ Ｐゴシック" charset="0"/>
                    <a:cs typeface="ＭＳ Ｐゴシック" charset="0"/>
                  </a:rPr>
                  <a:t> or energy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𝐸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𝑋𝐶</m:t>
                        </m:r>
                      </m:sup>
                    </m:sSup>
                  </m:oMath>
                </a14:m>
                <a:r>
                  <a:rPr lang="en-US" dirty="0" smtClean="0">
                    <a:latin typeface="Arial" charset="0"/>
                    <a:ea typeface="ＭＳ Ｐゴシック" charset="0"/>
                    <a:cs typeface="ＭＳ Ｐゴシック" charset="0"/>
                  </a:rPr>
                  <a:t>.  We have good approximate expressions for these. Thus DFT provides a practical accurate Hamiltonian for predicting properties of materials systems.</a:t>
                </a:r>
                <a:endParaRPr lang="en-US" dirty="0">
                  <a:latin typeface="Arial" charset="0"/>
                  <a:ea typeface="ＭＳ Ｐゴシック" charset="0"/>
                  <a:cs typeface="ＭＳ Ｐゴシック" charset="0"/>
                </a:endParaRPr>
              </a:p>
              <a:p>
                <a:pPr eaLnBrk="1" hangingPunct="1">
                  <a:lnSpc>
                    <a:spcPct val="110000"/>
                  </a:lnSpc>
                </a:pPr>
                <a:endParaRPr lang="en-US" dirty="0">
                  <a:latin typeface="Arial" charset="0"/>
                  <a:ea typeface="ＭＳ Ｐゴシック" charset="0"/>
                  <a:cs typeface="ＭＳ Ｐゴシック" charset="0"/>
                </a:endParaRPr>
              </a:p>
              <a:p>
                <a:pPr eaLnBrk="1" hangingPunct="1">
                  <a:lnSpc>
                    <a:spcPct val="110000"/>
                  </a:lnSpc>
                </a:pPr>
                <a:endParaRPr lang="en-US" dirty="0">
                  <a:latin typeface="Arial" charset="0"/>
                  <a:ea typeface="ＭＳ Ｐゴシック" charset="0"/>
                  <a:cs typeface="ＭＳ Ｐゴシック" charset="0"/>
                </a:endParaRPr>
              </a:p>
              <a:p>
                <a:pPr eaLnBrk="1" hangingPunct="1">
                  <a:lnSpc>
                    <a:spcPct val="110000"/>
                  </a:lnSpc>
                </a:pPr>
                <a:endParaRPr lang="en-US" dirty="0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mc:Choice>
        <mc:Fallback xmlns="">
          <p:sp>
            <p:nvSpPr>
              <p:cNvPr id="706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487487"/>
                <a:ext cx="8229600" cy="5233988"/>
              </a:xfrm>
              <a:blipFill rotWithShape="0">
                <a:blip r:embed="rId3"/>
                <a:stretch>
                  <a:fillRect l="-815" t="-1397" r="-1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664" name="Oval 8"/>
          <p:cNvSpPr>
            <a:spLocks noChangeArrowheads="1"/>
          </p:cNvSpPr>
          <p:nvPr/>
        </p:nvSpPr>
        <p:spPr bwMode="auto">
          <a:xfrm>
            <a:off x="5802311" y="3162919"/>
            <a:ext cx="1181100" cy="812800"/>
          </a:xfrm>
          <a:prstGeom prst="ellips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57175" y="3251828"/>
                <a:ext cx="8886825" cy="6349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𝐻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mr-IN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mr-IN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mr-IN" sz="24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  <m:sSubSup>
                          <m:sSubSup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𝛻</m:t>
                            </m:r>
                          </m:e>
                          <m:sub/>
                          <m:sup>
                            <m:r>
                              <a:rPr lang="en-US" sz="2400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charset="0"/>
                          </a:rPr>
                          <m:t>−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latin typeface="Cambria Math" charset="0"/>
                              </a:rPr>
                              <m:t>𝐼</m:t>
                            </m:r>
                          </m:sub>
                          <m:sup/>
                          <m:e>
                            <m:f>
                              <m:fPr>
                                <m:ctrlPr>
                                  <a:rPr lang="mr-IN" sz="2400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𝐼</m:t>
                                    </m:r>
                                  </m:sub>
                                </m:sSub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hr-HR" sz="2400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𝐼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nary>
                              <m:naryPr>
                                <m:limLoc m:val="undOvr"/>
                                <m:subHide m:val="on"/>
                                <m:supHide m:val="on"/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lang="mr-IN" sz="2400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mr-IN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𝜌</m:t>
                                    </m:r>
                                    <m:d>
                                      <m:dPr>
                                        <m:ctrlPr>
                                          <a:rPr lang="mr-IN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400" i="1">
                                                <a:latin typeface="Cambria Math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400" i="1">
                                                <a:latin typeface="Cambria Math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US" sz="2400" i="1">
                                                <a:latin typeface="Cambria Math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num>
                                  <m:den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hr-HR" sz="2400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𝑟</m:t>
                                        </m:r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2400" i="1">
                                                <a:latin typeface="Cambria Math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400" i="1">
                                                <a:latin typeface="Cambria Math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US" sz="2400" i="1">
                                                <a:latin typeface="Cambria Math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den>
                                </m:f>
                              </m:e>
                            </m:nary>
                          </m:e>
                        </m:nary>
                        <m:r>
                          <a:rPr lang="en-US" sz="2400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𝑋𝐶</m:t>
                            </m:r>
                          </m:sup>
                        </m:sSup>
                        <m:d>
                          <m:dPr>
                            <m:ctrlPr>
                              <a:rPr lang="mr-IN" sz="24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mr-I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2400" b="0" i="1" dirty="0" smtClean="0">
                    <a:latin typeface="Cambria Math" charset="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mr-I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5" y="3251828"/>
                <a:ext cx="8886825" cy="634982"/>
              </a:xfrm>
              <a:prstGeom prst="rect">
                <a:avLst/>
              </a:prstGeom>
              <a:blipFill rotWithShape="0">
                <a:blip r:embed="rId4"/>
                <a:stretch>
                  <a:fillRect b="-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902215" y="4235533"/>
                <a:ext cx="3057440" cy="9319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𝑋𝐶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mr-IN" sz="2400" i="1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sz="240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𝐸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𝑋𝐶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sz="240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mr-IN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  <m:d>
                                    <m:dPr>
                                      <m:ctrlPr>
                                        <a:rPr lang="mr-IN" sz="2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e>
                              </m:d>
                            </m:num>
                            <m:den>
                              <m:r>
                                <a:rPr lang="mr-I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  <m:r>
                                <a:rPr lang="mr-IN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mr-IN" sz="24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𝑟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215" y="4235533"/>
                <a:ext cx="3057440" cy="9319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514346" y="893414"/>
            <a:ext cx="8229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dirty="0"/>
              <a:t>Walter Kohn, early 1960’s </a:t>
            </a:r>
            <a:r>
              <a:rPr lang="en-US" altLang="ja-JP" dirty="0" smtClean="0"/>
              <a:t>(Nobel </a:t>
            </a:r>
            <a:r>
              <a:rPr lang="en-US" altLang="ja-JP" dirty="0"/>
              <a:t>prize in Chemistry 1998)</a:t>
            </a:r>
            <a:br>
              <a:rPr lang="en-US" altLang="ja-JP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95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000"/>
          </a:p>
          <a:p>
            <a:pPr eaLnBrk="1" hangingPunct="1"/>
            <a:fld id="{770E7B91-C226-044F-803E-FF10EF1D7C6F}" type="slidenum">
              <a:rPr lang="en-US" sz="1000"/>
              <a:pPr eaLnBrk="1" hangingPunct="1"/>
              <a:t>9</a:t>
            </a:fld>
            <a:endParaRPr lang="en-US" sz="100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Basic Output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QM codes solve the Schrodinger equation to get electron</a:t>
            </a:r>
          </a:p>
          <a:p>
            <a:pPr lvl="1" eaLnBrk="1" hangingPunct="1"/>
            <a:r>
              <a:rPr lang="en-US">
                <a:latin typeface="Arial" charset="0"/>
                <a:ea typeface="ＭＳ Ｐゴシック" charset="0"/>
              </a:rPr>
              <a:t>Wavefunctions=eigenfunctions=eigenstates</a:t>
            </a:r>
          </a:p>
          <a:p>
            <a:pPr lvl="1" eaLnBrk="1" hangingPunct="1"/>
            <a:r>
              <a:rPr lang="en-US">
                <a:latin typeface="Arial" charset="0"/>
                <a:ea typeface="ＭＳ Ｐゴシック" charset="0"/>
              </a:rPr>
              <a:t>Energies=eigenvalues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These can be used directly to get </a:t>
            </a:r>
            <a:r>
              <a:rPr lang="en-US" b="1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electronic structure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These can be used to get </a:t>
            </a:r>
            <a:r>
              <a:rPr lang="en-US" b="1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energies and forces</a:t>
            </a:r>
          </a:p>
        </p:txBody>
      </p:sp>
      <p:graphicFrame>
        <p:nvGraphicFramePr>
          <p:cNvPr id="21509" name="Object 2"/>
          <p:cNvGraphicFramePr>
            <a:graphicFrameLocks noChangeAspect="1"/>
          </p:cNvGraphicFramePr>
          <p:nvPr/>
        </p:nvGraphicFramePr>
        <p:xfrm>
          <a:off x="6280150" y="2014538"/>
          <a:ext cx="550863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8" name="Equation" r:id="rId4" imgW="228600" imgH="228600" progId="Equation.DSMT4">
                  <p:embed/>
                </p:oleObj>
              </mc:Choice>
              <mc:Fallback>
                <p:oleObj name="Equation" r:id="rId4" imgW="2286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0150" y="2014538"/>
                        <a:ext cx="550863" cy="550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0" name="Object 3"/>
          <p:cNvGraphicFramePr>
            <a:graphicFrameLocks noChangeAspect="1"/>
          </p:cNvGraphicFramePr>
          <p:nvPr/>
        </p:nvGraphicFramePr>
        <p:xfrm>
          <a:off x="3873500" y="2359025"/>
          <a:ext cx="398463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9" name="Equation" r:id="rId6" imgW="165028" imgH="228501" progId="Equation.DSMT4">
                  <p:embed/>
                </p:oleObj>
              </mc:Choice>
              <mc:Fallback>
                <p:oleObj name="Equation" r:id="rId6" imgW="165028" imgH="22850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3500" y="2359025"/>
                        <a:ext cx="398463" cy="550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7877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12251</TotalTime>
  <Words>2773</Words>
  <Application>Microsoft Macintosh PowerPoint</Application>
  <PresentationFormat>On-screen Show (4:3)</PresentationFormat>
  <Paragraphs>332</Paragraphs>
  <Slides>30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5" baseType="lpstr">
      <vt:lpstr>Apple Chancery</vt:lpstr>
      <vt:lpstr>Arial</vt:lpstr>
      <vt:lpstr>Calibri</vt:lpstr>
      <vt:lpstr>Cambria Math</vt:lpstr>
      <vt:lpstr>Helvetica</vt:lpstr>
      <vt:lpstr>Mangal</vt:lpstr>
      <vt:lpstr>ＭＳ Ｐゴシック</vt:lpstr>
      <vt:lpstr>PMingLiU</vt:lpstr>
      <vt:lpstr>Symbol</vt:lpstr>
      <vt:lpstr>Times New Roman</vt:lpstr>
      <vt:lpstr>Wingdings</vt:lpstr>
      <vt:lpstr>新細明體</vt:lpstr>
      <vt:lpstr>Office Theme</vt:lpstr>
      <vt:lpstr>Default Design</vt:lpstr>
      <vt:lpstr>Equation</vt:lpstr>
      <vt:lpstr>Density Functional Theory (DFT) and Machine Learning</vt:lpstr>
      <vt:lpstr>Outline</vt:lpstr>
      <vt:lpstr>Atomistic Modeling Framework</vt:lpstr>
      <vt:lpstr>Hamiltonians</vt:lpstr>
      <vt:lpstr>Two Classes of Atomic Scale Hamiltonians</vt:lpstr>
      <vt:lpstr>The Total QM Hamiltonian</vt:lpstr>
      <vt:lpstr>The Problem</vt:lpstr>
      <vt:lpstr>Density Functional Theory (DFT)</vt:lpstr>
      <vt:lpstr>Basic Output</vt:lpstr>
      <vt:lpstr>Energies/Forces</vt:lpstr>
      <vt:lpstr>DFT Phase Diagrams</vt:lpstr>
      <vt:lpstr>Electronic Structure</vt:lpstr>
      <vt:lpstr>Band Gap for Solar Materials Design</vt:lpstr>
      <vt:lpstr>Band gap screening of new halide perovskites for solar cells</vt:lpstr>
      <vt:lpstr>DFT and Machine Learning</vt:lpstr>
      <vt:lpstr>DFT and Machine Learning</vt:lpstr>
      <vt:lpstr>What is Solute Diffusion and Why Does it Matter? </vt:lpstr>
      <vt:lpstr>Diffusion Database http://diffusiondata.materialshub.org/  </vt:lpstr>
      <vt:lpstr>Completing the Database</vt:lpstr>
      <vt:lpstr>Machine Learning Approach</vt:lpstr>
      <vt:lpstr>Predicting Activation Energy (GPR)</vt:lpstr>
      <vt:lpstr>Workflow and Challenges for Predicting DFT Data and the MAST-ML Tool</vt:lpstr>
      <vt:lpstr>Thank You for Your Attention Any Questions?</vt:lpstr>
      <vt:lpstr>Backup</vt:lpstr>
      <vt:lpstr>Beyond LDA/GGA</vt:lpstr>
      <vt:lpstr>The Informatics Skunkworks https://skunkworks.engr.wisc.edu/</vt:lpstr>
      <vt:lpstr>A Brief Introduction to Machine Learning in Materials</vt:lpstr>
      <vt:lpstr>Gaussian Process Regression</vt:lpstr>
      <vt:lpstr>Diffusion Database http://diffusiondata.materialshub.org/  </vt:lpstr>
      <vt:lpstr>Gaussian Kernel Ridge Regression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Tam Mayeshiba</dc:creator>
  <cp:lastModifiedBy>Dane Morgan</cp:lastModifiedBy>
  <cp:revision>1272</cp:revision>
  <dcterms:created xsi:type="dcterms:W3CDTF">2016-02-12T18:56:30Z</dcterms:created>
  <dcterms:modified xsi:type="dcterms:W3CDTF">2018-08-02T03:26:48Z</dcterms:modified>
</cp:coreProperties>
</file>